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90" r:id="rId4"/>
    <p:sldId id="292" r:id="rId5"/>
    <p:sldId id="295" r:id="rId6"/>
    <p:sldId id="297" r:id="rId7"/>
    <p:sldId id="299" r:id="rId8"/>
    <p:sldId id="280" r:id="rId9"/>
    <p:sldId id="306" r:id="rId10"/>
    <p:sldId id="308" r:id="rId11"/>
    <p:sldId id="309" r:id="rId12"/>
    <p:sldId id="303" r:id="rId13"/>
    <p:sldId id="271" r:id="rId14"/>
    <p:sldId id="304" r:id="rId15"/>
    <p:sldId id="302" r:id="rId16"/>
    <p:sldId id="305" r:id="rId17"/>
    <p:sldId id="310" r:id="rId18"/>
    <p:sldId id="307" r:id="rId19"/>
    <p:sldId id="263" r:id="rId2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FCCF932-1CA3-4BEC-B5EA-D1A6B72C0D0E}" type="datetimeFigureOut">
              <a:rPr lang="nl-NL"/>
              <a:pPr>
                <a:defRPr/>
              </a:pPr>
              <a:t>30-8-2012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720DD58-F84F-4DA9-87D4-6334BBEAF0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16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EB63671-F313-4C1C-872D-2C54647A81ED}" type="datetimeFigureOut">
              <a:rPr lang="nl-NL"/>
              <a:pPr>
                <a:defRPr/>
              </a:pPr>
              <a:t>30-8-2012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025ABE8-FE9C-4229-B091-9B1BC1E37C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5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1pPr>
            <a:lvl2pPr marL="716798" indent="-275692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2pPr>
            <a:lvl3pPr marL="1102766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3pPr>
            <a:lvl4pPr marL="1543873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4pPr>
            <a:lvl5pPr marL="1984980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5pPr>
            <a:lvl6pPr marL="2426086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6pPr>
            <a:lvl7pPr marL="2867193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7pPr>
            <a:lvl8pPr marL="3308299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8pPr>
            <a:lvl9pPr marL="3749406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9pPr>
          </a:lstStyle>
          <a:p>
            <a:fld id="{E0701A19-D783-4B3E-8ACF-F494A4BFEBDC}" type="datetime1">
              <a:rPr lang="en-GB" sz="1000"/>
              <a:pPr/>
              <a:t>30/08/2012</a:t>
            </a:fld>
            <a:endParaRPr lang="en-GB" sz="1000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1pPr>
            <a:lvl2pPr marL="716798" indent="-275692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2pPr>
            <a:lvl3pPr marL="1102766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3pPr>
            <a:lvl4pPr marL="1543873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4pPr>
            <a:lvl5pPr marL="1984980" indent="-220553" defTabSz="920504"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5pPr>
            <a:lvl6pPr marL="2426086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6pPr>
            <a:lvl7pPr marL="2867193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7pPr>
            <a:lvl8pPr marL="3308299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8pPr>
            <a:lvl9pPr marL="3749406" indent="-220553" defTabSz="92050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chemeClr val="bg1"/>
              </a:buClr>
              <a:buSzPct val="75000"/>
              <a:buFont typeface="Wingdings" pitchFamily="2" charset="2"/>
              <a:defRPr sz="23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9pPr>
          </a:lstStyle>
          <a:p>
            <a:fld id="{EB1E2B7D-610C-452D-952D-8C13F61902CA}" type="slidenum">
              <a:rPr lang="en-GB" sz="1000"/>
              <a:pPr/>
              <a:t>12</a:t>
            </a:fld>
            <a:endParaRPr lang="en-GB" sz="100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3016F2B-ED00-439C-9AA7-44FD6E055E6F}" type="datetime1">
              <a:rPr lang="en-GB" sz="900">
                <a:latin typeface="News Gothic" pitchFamily="34" charset="0"/>
                <a:ea typeface="ＭＳ Ｐゴシック" pitchFamily="34" charset="-128"/>
              </a:rPr>
              <a:pPr eaLnBrk="1" hangingPunct="1"/>
              <a:t>30/08/2012</a:t>
            </a:fld>
            <a:endParaRPr lang="en-GB" sz="900">
              <a:latin typeface="News Gothic" pitchFamily="34" charset="0"/>
              <a:ea typeface="ＭＳ Ｐゴシック" pitchFamily="34" charset="-128"/>
            </a:endParaRPr>
          </a:p>
        </p:txBody>
      </p:sp>
      <p:sp>
        <p:nvSpPr>
          <p:cNvPr id="194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0E29C86-4DA1-4470-968B-AC046D2B99B3}" type="slidenum">
              <a:rPr lang="en-GB" sz="900">
                <a:latin typeface="News Gothic" pitchFamily="34" charset="0"/>
                <a:ea typeface="ＭＳ Ｐゴシック" pitchFamily="34" charset="-128"/>
              </a:rPr>
              <a:pPr eaLnBrk="1" hangingPunct="1"/>
              <a:t>13</a:t>
            </a:fld>
            <a:endParaRPr lang="en-GB" sz="900">
              <a:latin typeface="News Gothic" pitchFamily="34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1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492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80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798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50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6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7025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7472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235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69888"/>
            <a:ext cx="8229600" cy="534511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096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538E9-249C-1D49-9920-B9DE3B9EAFE7}" type="datetime1">
              <a:rPr lang="pt-PT"/>
              <a:pPr>
                <a:defRPr/>
              </a:pPr>
              <a:t>30-08-2012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2419-FB2C-604B-B757-90E7AB5A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6BB1-C520-7645-9907-E49F8E2ACC99}" type="datetime1">
              <a:rPr lang="pt-PT"/>
              <a:pPr>
                <a:defRPr/>
              </a:pPr>
              <a:t>30-08-2012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33AA-57F6-8D4A-85FC-DFEDB7244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1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848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63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981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089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0093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3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68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  <a:p>
            <a:pPr lvl="4"/>
            <a:endParaRPr lang="nl-NL" smtClean="0"/>
          </a:p>
        </p:txBody>
      </p:sp>
      <p:pic>
        <p:nvPicPr>
          <p:cNvPr id="1028" name="Picture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My documents\My Pictures\GEO BON.jp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64" y="6346155"/>
            <a:ext cx="2741446" cy="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01" r:id="rId19"/>
    <p:sldLayoutId id="2147483702" r:id="rId20"/>
    <p:sldLayoutId id="2147483703" r:id="rId21"/>
    <p:sldLayoutId id="2147483704" r:id="rId2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ne.wur.nl/" TargetMode="External"/><Relationship Id="rId2" Type="http://schemas.openxmlformats.org/officeDocument/2006/relationships/hyperlink" Target="http://www.earthobservations.org/geobon.s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866047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r>
              <a:rPr lang="en-GB" dirty="0" smtClean="0"/>
              <a:t>Essential Biodiversity Variables:</a:t>
            </a:r>
            <a:br>
              <a:rPr lang="en-GB" dirty="0" smtClean="0"/>
            </a:br>
            <a:r>
              <a:rPr lang="en-GB" dirty="0" smtClean="0"/>
              <a:t>towards an agreement on  a</a:t>
            </a:r>
            <a:br>
              <a:rPr lang="en-GB" dirty="0" smtClean="0"/>
            </a:br>
            <a:r>
              <a:rPr lang="en-GB" dirty="0" smtClean="0"/>
              <a:t>common approach for biodiversity</a:t>
            </a:r>
            <a:endParaRPr lang="en-GB" dirty="0"/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03530" y="2255591"/>
            <a:ext cx="8447088" cy="789450"/>
          </a:xfrm>
        </p:spPr>
        <p:txBody>
          <a:bodyPr/>
          <a:lstStyle/>
          <a:p>
            <a:pPr algn="ctr"/>
            <a:r>
              <a:rPr lang="en-GB" dirty="0" smtClean="0"/>
              <a:t>Rob Jongman, Wageningen UR</a:t>
            </a:r>
          </a:p>
          <a:p>
            <a:pPr algn="ctr"/>
            <a:r>
              <a:rPr lang="en-GB" dirty="0" smtClean="0"/>
              <a:t>Henrique Pereira, University of </a:t>
            </a:r>
            <a:r>
              <a:rPr lang="en-GB" dirty="0" err="1" smtClean="0"/>
              <a:t>Lisboa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6"/>
          <p:cNvGrpSpPr>
            <a:grpSpLocks noChangeAspect="1"/>
          </p:cNvGrpSpPr>
          <p:nvPr/>
        </p:nvGrpSpPr>
        <p:grpSpPr bwMode="auto">
          <a:xfrm>
            <a:off x="152400" y="1981200"/>
            <a:ext cx="8870950" cy="3311525"/>
            <a:chOff x="96" y="1248"/>
            <a:chExt cx="5588" cy="2086"/>
          </a:xfrm>
        </p:grpSpPr>
        <p:sp>
          <p:nvSpPr>
            <p:cNvPr id="12310" name="AutoShape 25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5588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311" name="Group 227"/>
            <p:cNvGrpSpPr>
              <a:grpSpLocks/>
            </p:cNvGrpSpPr>
            <p:nvPr/>
          </p:nvGrpSpPr>
          <p:grpSpPr bwMode="auto">
            <a:xfrm>
              <a:off x="114" y="1239"/>
              <a:ext cx="5579" cy="2095"/>
              <a:chOff x="114" y="1239"/>
              <a:chExt cx="5579" cy="2095"/>
            </a:xfrm>
          </p:grpSpPr>
          <p:sp>
            <p:nvSpPr>
              <p:cNvPr id="12358" name="Rectangle 27"/>
              <p:cNvSpPr>
                <a:spLocks noChangeArrowheads="1"/>
              </p:cNvSpPr>
              <p:nvPr/>
            </p:nvSpPr>
            <p:spPr bwMode="auto">
              <a:xfrm>
                <a:off x="1012" y="2268"/>
                <a:ext cx="4667" cy="11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59" name="Rectangle 28"/>
              <p:cNvSpPr>
                <a:spLocks noChangeArrowheads="1"/>
              </p:cNvSpPr>
              <p:nvPr/>
            </p:nvSpPr>
            <p:spPr bwMode="auto">
              <a:xfrm>
                <a:off x="2416" y="2378"/>
                <a:ext cx="310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0" name="Rectangle 29"/>
              <p:cNvSpPr>
                <a:spLocks noChangeArrowheads="1"/>
              </p:cNvSpPr>
              <p:nvPr/>
            </p:nvSpPr>
            <p:spPr bwMode="auto">
              <a:xfrm>
                <a:off x="3104" y="2378"/>
                <a:ext cx="488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1" name="Rectangle 30"/>
              <p:cNvSpPr>
                <a:spLocks noChangeArrowheads="1"/>
              </p:cNvSpPr>
              <p:nvPr/>
            </p:nvSpPr>
            <p:spPr bwMode="auto">
              <a:xfrm>
                <a:off x="3820" y="2378"/>
                <a:ext cx="533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2" name="Rectangle 31"/>
              <p:cNvSpPr>
                <a:spLocks noChangeArrowheads="1"/>
              </p:cNvSpPr>
              <p:nvPr/>
            </p:nvSpPr>
            <p:spPr bwMode="auto">
              <a:xfrm>
                <a:off x="2721" y="2482"/>
                <a:ext cx="383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3" name="Rectangle 32"/>
              <p:cNvSpPr>
                <a:spLocks noChangeArrowheads="1"/>
              </p:cNvSpPr>
              <p:nvPr/>
            </p:nvSpPr>
            <p:spPr bwMode="auto">
              <a:xfrm>
                <a:off x="4084" y="2482"/>
                <a:ext cx="269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4" name="Rectangle 33"/>
              <p:cNvSpPr>
                <a:spLocks noChangeArrowheads="1"/>
              </p:cNvSpPr>
              <p:nvPr/>
            </p:nvSpPr>
            <p:spPr bwMode="auto">
              <a:xfrm>
                <a:off x="2001" y="2587"/>
                <a:ext cx="151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5" name="Rectangle 34"/>
              <p:cNvSpPr>
                <a:spLocks noChangeArrowheads="1"/>
              </p:cNvSpPr>
              <p:nvPr/>
            </p:nvSpPr>
            <p:spPr bwMode="auto">
              <a:xfrm>
                <a:off x="2416" y="2587"/>
                <a:ext cx="15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6" name="Rectangle 35"/>
              <p:cNvSpPr>
                <a:spLocks noChangeArrowheads="1"/>
              </p:cNvSpPr>
              <p:nvPr/>
            </p:nvSpPr>
            <p:spPr bwMode="auto">
              <a:xfrm>
                <a:off x="2721" y="2587"/>
                <a:ext cx="1896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7" name="Rectangle 36"/>
              <p:cNvSpPr>
                <a:spLocks noChangeArrowheads="1"/>
              </p:cNvSpPr>
              <p:nvPr/>
            </p:nvSpPr>
            <p:spPr bwMode="auto">
              <a:xfrm>
                <a:off x="1012" y="2692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8" name="Rectangle 37"/>
              <p:cNvSpPr>
                <a:spLocks noChangeArrowheads="1"/>
              </p:cNvSpPr>
              <p:nvPr/>
            </p:nvSpPr>
            <p:spPr bwMode="auto">
              <a:xfrm>
                <a:off x="1696" y="2692"/>
                <a:ext cx="150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69" name="Rectangle 38"/>
              <p:cNvSpPr>
                <a:spLocks noChangeArrowheads="1"/>
              </p:cNvSpPr>
              <p:nvPr/>
            </p:nvSpPr>
            <p:spPr bwMode="auto">
              <a:xfrm>
                <a:off x="2152" y="2692"/>
                <a:ext cx="57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0" name="Rectangle 39"/>
              <p:cNvSpPr>
                <a:spLocks noChangeArrowheads="1"/>
              </p:cNvSpPr>
              <p:nvPr/>
            </p:nvSpPr>
            <p:spPr bwMode="auto">
              <a:xfrm>
                <a:off x="3592" y="2692"/>
                <a:ext cx="492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1" name="Rectangle 40"/>
              <p:cNvSpPr>
                <a:spLocks noChangeArrowheads="1"/>
              </p:cNvSpPr>
              <p:nvPr/>
            </p:nvSpPr>
            <p:spPr bwMode="auto">
              <a:xfrm>
                <a:off x="2571" y="2797"/>
                <a:ext cx="155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2" name="Rectangle 41"/>
              <p:cNvSpPr>
                <a:spLocks noChangeArrowheads="1"/>
              </p:cNvSpPr>
              <p:nvPr/>
            </p:nvSpPr>
            <p:spPr bwMode="auto">
              <a:xfrm>
                <a:off x="3820" y="2797"/>
                <a:ext cx="264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3" name="Rectangle 42"/>
              <p:cNvSpPr>
                <a:spLocks noChangeArrowheads="1"/>
              </p:cNvSpPr>
              <p:nvPr/>
            </p:nvSpPr>
            <p:spPr bwMode="auto">
              <a:xfrm>
                <a:off x="1012" y="2897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4" name="Rectangle 43"/>
              <p:cNvSpPr>
                <a:spLocks noChangeArrowheads="1"/>
              </p:cNvSpPr>
              <p:nvPr/>
            </p:nvSpPr>
            <p:spPr bwMode="auto">
              <a:xfrm>
                <a:off x="1846" y="2897"/>
                <a:ext cx="1746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5" name="Rectangle 44"/>
              <p:cNvSpPr>
                <a:spLocks noChangeArrowheads="1"/>
              </p:cNvSpPr>
              <p:nvPr/>
            </p:nvSpPr>
            <p:spPr bwMode="auto">
              <a:xfrm>
                <a:off x="1012" y="3002"/>
                <a:ext cx="52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6" name="Rectangle 45"/>
              <p:cNvSpPr>
                <a:spLocks noChangeArrowheads="1"/>
              </p:cNvSpPr>
              <p:nvPr/>
            </p:nvSpPr>
            <p:spPr bwMode="auto">
              <a:xfrm>
                <a:off x="1696" y="3002"/>
                <a:ext cx="305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7" name="Rectangle 46"/>
              <p:cNvSpPr>
                <a:spLocks noChangeArrowheads="1"/>
              </p:cNvSpPr>
              <p:nvPr/>
            </p:nvSpPr>
            <p:spPr bwMode="auto">
              <a:xfrm>
                <a:off x="2152" y="3002"/>
                <a:ext cx="574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8" name="Rectangle 47"/>
              <p:cNvSpPr>
                <a:spLocks noChangeArrowheads="1"/>
              </p:cNvSpPr>
              <p:nvPr/>
            </p:nvSpPr>
            <p:spPr bwMode="auto">
              <a:xfrm>
                <a:off x="3104" y="3002"/>
                <a:ext cx="1249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79" name="Rectangle 48"/>
              <p:cNvSpPr>
                <a:spLocks noChangeArrowheads="1"/>
              </p:cNvSpPr>
              <p:nvPr/>
            </p:nvSpPr>
            <p:spPr bwMode="auto">
              <a:xfrm>
                <a:off x="4617" y="3002"/>
                <a:ext cx="912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0" name="Rectangle 49"/>
              <p:cNvSpPr>
                <a:spLocks noChangeArrowheads="1"/>
              </p:cNvSpPr>
              <p:nvPr/>
            </p:nvSpPr>
            <p:spPr bwMode="auto">
              <a:xfrm>
                <a:off x="1276" y="3106"/>
                <a:ext cx="26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1" name="Rectangle 50"/>
              <p:cNvSpPr>
                <a:spLocks noChangeArrowheads="1"/>
              </p:cNvSpPr>
              <p:nvPr/>
            </p:nvSpPr>
            <p:spPr bwMode="auto">
              <a:xfrm>
                <a:off x="1846" y="3106"/>
                <a:ext cx="15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2" name="Rectangle 51"/>
              <p:cNvSpPr>
                <a:spLocks noChangeArrowheads="1"/>
              </p:cNvSpPr>
              <p:nvPr/>
            </p:nvSpPr>
            <p:spPr bwMode="auto">
              <a:xfrm>
                <a:off x="2152" y="3106"/>
                <a:ext cx="269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3" name="Rectangle 52"/>
              <p:cNvSpPr>
                <a:spLocks noChangeArrowheads="1"/>
              </p:cNvSpPr>
              <p:nvPr/>
            </p:nvSpPr>
            <p:spPr bwMode="auto">
              <a:xfrm>
                <a:off x="3104" y="3106"/>
                <a:ext cx="488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4" name="Rectangle 53"/>
              <p:cNvSpPr>
                <a:spLocks noChangeArrowheads="1"/>
              </p:cNvSpPr>
              <p:nvPr/>
            </p:nvSpPr>
            <p:spPr bwMode="auto">
              <a:xfrm>
                <a:off x="3820" y="3106"/>
                <a:ext cx="533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5" name="Rectangle 54"/>
              <p:cNvSpPr>
                <a:spLocks noChangeArrowheads="1"/>
              </p:cNvSpPr>
              <p:nvPr/>
            </p:nvSpPr>
            <p:spPr bwMode="auto">
              <a:xfrm>
                <a:off x="4996" y="3106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6" name="Rectangle 55"/>
              <p:cNvSpPr>
                <a:spLocks noChangeArrowheads="1"/>
              </p:cNvSpPr>
              <p:nvPr/>
            </p:nvSpPr>
            <p:spPr bwMode="auto">
              <a:xfrm>
                <a:off x="1541" y="3211"/>
                <a:ext cx="305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7" name="Rectangle 56"/>
              <p:cNvSpPr>
                <a:spLocks noChangeArrowheads="1"/>
              </p:cNvSpPr>
              <p:nvPr/>
            </p:nvSpPr>
            <p:spPr bwMode="auto">
              <a:xfrm>
                <a:off x="2001" y="3211"/>
                <a:ext cx="151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8" name="Rectangle 57"/>
              <p:cNvSpPr>
                <a:spLocks noChangeArrowheads="1"/>
              </p:cNvSpPr>
              <p:nvPr/>
            </p:nvSpPr>
            <p:spPr bwMode="auto">
              <a:xfrm>
                <a:off x="2416" y="3211"/>
                <a:ext cx="155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89" name="Rectangle 58"/>
              <p:cNvSpPr>
                <a:spLocks noChangeArrowheads="1"/>
              </p:cNvSpPr>
              <p:nvPr/>
            </p:nvSpPr>
            <p:spPr bwMode="auto">
              <a:xfrm rot="-5400000">
                <a:off x="774" y="1858"/>
                <a:ext cx="68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1. Awareness of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0" name="Rectangle 59"/>
              <p:cNvSpPr>
                <a:spLocks noChangeArrowheads="1"/>
              </p:cNvSpPr>
              <p:nvPr/>
            </p:nvSpPr>
            <p:spPr bwMode="auto">
              <a:xfrm rot="-5400000">
                <a:off x="986" y="1965"/>
                <a:ext cx="4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biodiversity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1" name="Rectangle 60"/>
              <p:cNvSpPr>
                <a:spLocks noChangeArrowheads="1"/>
              </p:cNvSpPr>
              <p:nvPr/>
            </p:nvSpPr>
            <p:spPr bwMode="auto">
              <a:xfrm rot="-5400000">
                <a:off x="1076" y="1890"/>
                <a:ext cx="6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2. Value of BD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2" name="Rectangle 61"/>
              <p:cNvSpPr>
                <a:spLocks noChangeArrowheads="1"/>
              </p:cNvSpPr>
              <p:nvPr/>
            </p:nvSpPr>
            <p:spPr bwMode="auto">
              <a:xfrm rot="-5400000">
                <a:off x="1276" y="1990"/>
                <a:ext cx="41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integrated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3" name="Rectangle 62"/>
              <p:cNvSpPr>
                <a:spLocks noChangeArrowheads="1"/>
              </p:cNvSpPr>
              <p:nvPr/>
            </p:nvSpPr>
            <p:spPr bwMode="auto">
              <a:xfrm rot="-5400000">
                <a:off x="1242" y="1801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3. Incentives for BD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4" name="Rectangle 63"/>
              <p:cNvSpPr>
                <a:spLocks noChangeArrowheads="1"/>
              </p:cNvSpPr>
              <p:nvPr/>
            </p:nvSpPr>
            <p:spPr bwMode="auto">
              <a:xfrm rot="-5400000">
                <a:off x="1476" y="1885"/>
                <a:ext cx="62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4. Sustainability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5" name="Rectangle 64"/>
              <p:cNvSpPr>
                <a:spLocks noChangeArrowheads="1"/>
              </p:cNvSpPr>
              <p:nvPr/>
            </p:nvSpPr>
            <p:spPr bwMode="auto">
              <a:xfrm rot="-5400000">
                <a:off x="1656" y="1909"/>
                <a:ext cx="5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5. Habitat loss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6" name="Rectangle 65"/>
              <p:cNvSpPr>
                <a:spLocks noChangeArrowheads="1"/>
              </p:cNvSpPr>
              <p:nvPr/>
            </p:nvSpPr>
            <p:spPr bwMode="auto">
              <a:xfrm rot="-5400000">
                <a:off x="1698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6. Marine resources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7" name="Rectangle 66"/>
              <p:cNvSpPr>
                <a:spLocks noChangeArrowheads="1"/>
              </p:cNvSpPr>
              <p:nvPr/>
            </p:nvSpPr>
            <p:spPr bwMode="auto">
              <a:xfrm rot="-5400000">
                <a:off x="1844" y="1782"/>
                <a:ext cx="8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7. Agriculture, forest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8" name="Rectangle 67"/>
              <p:cNvSpPr>
                <a:spLocks noChangeArrowheads="1"/>
              </p:cNvSpPr>
              <p:nvPr/>
            </p:nvSpPr>
            <p:spPr bwMode="auto">
              <a:xfrm rot="-5400000">
                <a:off x="2044" y="1877"/>
                <a:ext cx="64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and aquaculture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399" name="Rectangle 68"/>
              <p:cNvSpPr>
                <a:spLocks noChangeArrowheads="1"/>
              </p:cNvSpPr>
              <p:nvPr/>
            </p:nvSpPr>
            <p:spPr bwMode="auto">
              <a:xfrm rot="-5400000">
                <a:off x="2286" y="1969"/>
                <a:ext cx="46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8. Pollution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0" name="Rectangle 69"/>
              <p:cNvSpPr>
                <a:spLocks noChangeArrowheads="1"/>
              </p:cNvSpPr>
              <p:nvPr/>
            </p:nvSpPr>
            <p:spPr bwMode="auto">
              <a:xfrm rot="-5400000">
                <a:off x="2345" y="1873"/>
                <a:ext cx="65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9. Alien species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1" name="Rectangle 70"/>
              <p:cNvSpPr>
                <a:spLocks noChangeArrowheads="1"/>
              </p:cNvSpPr>
              <p:nvPr/>
            </p:nvSpPr>
            <p:spPr bwMode="auto">
              <a:xfrm rot="-5400000">
                <a:off x="2441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10. Coral reefs and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2" name="Rectangle 71"/>
              <p:cNvSpPr>
                <a:spLocks noChangeArrowheads="1"/>
              </p:cNvSpPr>
              <p:nvPr/>
            </p:nvSpPr>
            <p:spPr bwMode="auto">
              <a:xfrm rot="-5400000">
                <a:off x="2600" y="1855"/>
                <a:ext cx="68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other threatened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3" name="Rectangle 72"/>
              <p:cNvSpPr>
                <a:spLocks noChangeArrowheads="1"/>
              </p:cNvSpPr>
              <p:nvPr/>
            </p:nvSpPr>
            <p:spPr bwMode="auto">
              <a:xfrm rot="-5400000">
                <a:off x="2792" y="1946"/>
                <a:ext cx="5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ecosystems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4" name="Rectangle 73"/>
              <p:cNvSpPr>
                <a:spLocks noChangeArrowheads="1"/>
              </p:cNvSpPr>
              <p:nvPr/>
            </p:nvSpPr>
            <p:spPr bwMode="auto">
              <a:xfrm rot="-5400000">
                <a:off x="2874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11. Protected areas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5" name="Rectangle 74"/>
              <p:cNvSpPr>
                <a:spLocks noChangeArrowheads="1"/>
              </p:cNvSpPr>
              <p:nvPr/>
            </p:nvSpPr>
            <p:spPr bwMode="auto">
              <a:xfrm rot="-5400000">
                <a:off x="3113" y="1875"/>
                <a:ext cx="64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12. Threatened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6" name="Rectangle 75"/>
              <p:cNvSpPr>
                <a:spLocks noChangeArrowheads="1"/>
              </p:cNvSpPr>
              <p:nvPr/>
            </p:nvSpPr>
            <p:spPr bwMode="auto">
              <a:xfrm rot="-5400000">
                <a:off x="3366" y="2028"/>
                <a:ext cx="34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species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7" name="Rectangle 76"/>
              <p:cNvSpPr>
                <a:spLocks noChangeArrowheads="1"/>
              </p:cNvSpPr>
              <p:nvPr/>
            </p:nvSpPr>
            <p:spPr bwMode="auto">
              <a:xfrm rot="-5400000">
                <a:off x="3354" y="1789"/>
                <a:ext cx="8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13. Genetic 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8" name="Rectangle 77"/>
              <p:cNvSpPr>
                <a:spLocks noChangeArrowheads="1"/>
              </p:cNvSpPr>
              <p:nvPr/>
            </p:nvSpPr>
            <p:spPr bwMode="auto">
              <a:xfrm rot="-5400000">
                <a:off x="3605" y="1880"/>
                <a:ext cx="63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14. Ecosystem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09" name="Rectangle 78"/>
              <p:cNvSpPr>
                <a:spLocks noChangeArrowheads="1"/>
              </p:cNvSpPr>
              <p:nvPr/>
            </p:nvSpPr>
            <p:spPr bwMode="auto">
              <a:xfrm rot="-5400000">
                <a:off x="3842" y="2012"/>
                <a:ext cx="37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Services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0" name="Rectangle 79"/>
              <p:cNvSpPr>
                <a:spLocks noChangeArrowheads="1"/>
              </p:cNvSpPr>
              <p:nvPr/>
            </p:nvSpPr>
            <p:spPr bwMode="auto">
              <a:xfrm rot="-5400000">
                <a:off x="3792" y="1798"/>
                <a:ext cx="80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15. Climate change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1" name="Rectangle 80"/>
              <p:cNvSpPr>
                <a:spLocks noChangeArrowheads="1"/>
              </p:cNvSpPr>
              <p:nvPr/>
            </p:nvSpPr>
            <p:spPr bwMode="auto">
              <a:xfrm rot="-5400000">
                <a:off x="4091" y="1996"/>
                <a:ext cx="4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resilience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2" name="Rectangle 81"/>
              <p:cNvSpPr>
                <a:spLocks noChangeArrowheads="1"/>
              </p:cNvSpPr>
              <p:nvPr/>
            </p:nvSpPr>
            <p:spPr bwMode="auto">
              <a:xfrm rot="-5400000">
                <a:off x="4127" y="1868"/>
                <a:ext cx="66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16. Access and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3" name="Rectangle 82"/>
              <p:cNvSpPr>
                <a:spLocks noChangeArrowheads="1"/>
              </p:cNvSpPr>
              <p:nvPr/>
            </p:nvSpPr>
            <p:spPr bwMode="auto">
              <a:xfrm rot="-5400000">
                <a:off x="4251" y="1887"/>
                <a:ext cx="62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Benefit Sharing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4" name="Rectangle 83"/>
              <p:cNvSpPr>
                <a:spLocks noChangeArrowheads="1"/>
              </p:cNvSpPr>
              <p:nvPr/>
            </p:nvSpPr>
            <p:spPr bwMode="auto">
              <a:xfrm rot="-5400000">
                <a:off x="4403" y="1871"/>
                <a:ext cx="65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17. National BD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5" name="Rectangle 84"/>
              <p:cNvSpPr>
                <a:spLocks noChangeArrowheads="1"/>
              </p:cNvSpPr>
              <p:nvPr/>
            </p:nvSpPr>
            <p:spPr bwMode="auto">
              <a:xfrm rot="-5400000">
                <a:off x="4437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Strategies &amp; Action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6" name="Rectangle 85"/>
              <p:cNvSpPr>
                <a:spLocks noChangeArrowheads="1"/>
              </p:cNvSpPr>
              <p:nvPr/>
            </p:nvSpPr>
            <p:spPr bwMode="auto">
              <a:xfrm rot="-5400000">
                <a:off x="4815" y="2073"/>
                <a:ext cx="25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Plans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7" name="Rectangle 86"/>
              <p:cNvSpPr>
                <a:spLocks noChangeArrowheads="1"/>
              </p:cNvSpPr>
              <p:nvPr/>
            </p:nvSpPr>
            <p:spPr bwMode="auto">
              <a:xfrm rot="-5400000">
                <a:off x="4783" y="1882"/>
                <a:ext cx="6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18. Indigenous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8" name="Rectangle 87"/>
              <p:cNvSpPr>
                <a:spLocks noChangeArrowheads="1"/>
              </p:cNvSpPr>
              <p:nvPr/>
            </p:nvSpPr>
            <p:spPr bwMode="auto">
              <a:xfrm rot="-5400000">
                <a:off x="4979" y="1973"/>
                <a:ext cx="45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knowledge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19" name="Rectangle 88"/>
              <p:cNvSpPr>
                <a:spLocks noChangeArrowheads="1"/>
              </p:cNvSpPr>
              <p:nvPr/>
            </p:nvSpPr>
            <p:spPr bwMode="auto">
              <a:xfrm rot="-5400000">
                <a:off x="5050" y="1880"/>
                <a:ext cx="63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19. Knowledge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0" name="Rectangle 89"/>
              <p:cNvSpPr>
                <a:spLocks noChangeArrowheads="1"/>
              </p:cNvSpPr>
              <p:nvPr/>
            </p:nvSpPr>
            <p:spPr bwMode="auto">
              <a:xfrm rot="-5400000">
                <a:off x="5317" y="2042"/>
                <a:ext cx="31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sharing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1" name="Rectangle 90"/>
              <p:cNvSpPr>
                <a:spLocks noChangeArrowheads="1"/>
              </p:cNvSpPr>
              <p:nvPr/>
            </p:nvSpPr>
            <p:spPr bwMode="auto">
              <a:xfrm rot="-5400000">
                <a:off x="5321" y="1896"/>
                <a:ext cx="6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20. Resources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2" name="Rectangle 91"/>
              <p:cNvSpPr>
                <a:spLocks noChangeArrowheads="1"/>
              </p:cNvSpPr>
              <p:nvPr/>
            </p:nvSpPr>
            <p:spPr bwMode="auto">
              <a:xfrm>
                <a:off x="543" y="2277"/>
                <a:ext cx="4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Biodiversity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3" name="Rectangle 92"/>
              <p:cNvSpPr>
                <a:spLocks noChangeArrowheads="1"/>
              </p:cNvSpPr>
              <p:nvPr/>
            </p:nvSpPr>
            <p:spPr bwMode="auto">
              <a:xfrm>
                <a:off x="543" y="2382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Water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4" name="Rectangle 93"/>
              <p:cNvSpPr>
                <a:spLocks noChangeArrowheads="1"/>
              </p:cNvSpPr>
              <p:nvPr/>
            </p:nvSpPr>
            <p:spPr bwMode="auto">
              <a:xfrm>
                <a:off x="543" y="2487"/>
                <a:ext cx="32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Climate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5" name="Rectangle 94"/>
              <p:cNvSpPr>
                <a:spLocks noChangeArrowheads="1"/>
              </p:cNvSpPr>
              <p:nvPr/>
            </p:nvSpPr>
            <p:spPr bwMode="auto">
              <a:xfrm>
                <a:off x="543" y="2592"/>
                <a:ext cx="4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Ecosystem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6" name="Rectangle 95"/>
              <p:cNvSpPr>
                <a:spLocks noChangeArrowheads="1"/>
              </p:cNvSpPr>
              <p:nvPr/>
            </p:nvSpPr>
            <p:spPr bwMode="auto">
              <a:xfrm>
                <a:off x="543" y="2696"/>
                <a:ext cx="44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Agriculture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7" name="Rectangle 96"/>
              <p:cNvSpPr>
                <a:spLocks noChangeArrowheads="1"/>
              </p:cNvSpPr>
              <p:nvPr/>
            </p:nvSpPr>
            <p:spPr bwMode="auto">
              <a:xfrm>
                <a:off x="543" y="2801"/>
                <a:ext cx="27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Health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8" name="Rectangle 97"/>
              <p:cNvSpPr>
                <a:spLocks noChangeArrowheads="1"/>
              </p:cNvSpPr>
              <p:nvPr/>
            </p:nvSpPr>
            <p:spPr bwMode="auto">
              <a:xfrm>
                <a:off x="543" y="2901"/>
                <a:ext cx="2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Ocean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29" name="Rectangle 98"/>
              <p:cNvSpPr>
                <a:spLocks noChangeArrowheads="1"/>
              </p:cNvSpPr>
              <p:nvPr/>
            </p:nvSpPr>
            <p:spPr bwMode="auto">
              <a:xfrm>
                <a:off x="543" y="3006"/>
                <a:ext cx="48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Land Cover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0" name="Rectangle 99"/>
              <p:cNvSpPr>
                <a:spLocks noChangeArrowheads="1"/>
              </p:cNvSpPr>
              <p:nvPr/>
            </p:nvSpPr>
            <p:spPr bwMode="auto">
              <a:xfrm>
                <a:off x="543" y="3111"/>
                <a:ext cx="28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Forest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1" name="Rectangle 100"/>
              <p:cNvSpPr>
                <a:spLocks noChangeArrowheads="1"/>
              </p:cNvSpPr>
              <p:nvPr/>
            </p:nvSpPr>
            <p:spPr bwMode="auto">
              <a:xfrm>
                <a:off x="543" y="3216"/>
                <a:ext cx="34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Impacts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2" name="Rectangle 101"/>
              <p:cNvSpPr>
                <a:spLocks noChangeArrowheads="1"/>
              </p:cNvSpPr>
              <p:nvPr/>
            </p:nvSpPr>
            <p:spPr bwMode="auto">
              <a:xfrm rot="-5400000">
                <a:off x="12" y="2623"/>
                <a:ext cx="40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Societal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3" name="Rectangle 102"/>
              <p:cNvSpPr>
                <a:spLocks noChangeArrowheads="1"/>
              </p:cNvSpPr>
              <p:nvPr/>
            </p:nvSpPr>
            <p:spPr bwMode="auto">
              <a:xfrm rot="-5400000">
                <a:off x="138" y="2644"/>
                <a:ext cx="36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Benefit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4" name="Rectangle 103"/>
              <p:cNvSpPr>
                <a:spLocks noChangeArrowheads="1"/>
              </p:cNvSpPr>
              <p:nvPr/>
            </p:nvSpPr>
            <p:spPr bwMode="auto">
              <a:xfrm rot="-5400000">
                <a:off x="92" y="2489"/>
                <a:ext cx="67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Areas/Targets*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5" name="Rectangle 104"/>
              <p:cNvSpPr>
                <a:spLocks noChangeArrowheads="1"/>
              </p:cNvSpPr>
              <p:nvPr/>
            </p:nvSpPr>
            <p:spPr bwMode="auto">
              <a:xfrm rot="-5400000">
                <a:off x="88" y="3077"/>
                <a:ext cx="32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Cross-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6" name="Rectangle 105"/>
              <p:cNvSpPr>
                <a:spLocks noChangeArrowheads="1"/>
              </p:cNvSpPr>
              <p:nvPr/>
            </p:nvSpPr>
            <p:spPr bwMode="auto">
              <a:xfrm rot="-5400000">
                <a:off x="181" y="3061"/>
                <a:ext cx="35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cutting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7" name="Rectangle 106"/>
              <p:cNvSpPr>
                <a:spLocks noChangeArrowheads="1"/>
              </p:cNvSpPr>
              <p:nvPr/>
            </p:nvSpPr>
            <p:spPr bwMode="auto">
              <a:xfrm rot="-5400000">
                <a:off x="320" y="3095"/>
                <a:ext cx="28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Areas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8" name="Rectangle 107"/>
              <p:cNvSpPr>
                <a:spLocks noChangeArrowheads="1"/>
              </p:cNvSpPr>
              <p:nvPr/>
            </p:nvSpPr>
            <p:spPr bwMode="auto">
              <a:xfrm>
                <a:off x="2831" y="1262"/>
                <a:ext cx="113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Aichi Biodiversity Targets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39" name="Rectangle 108"/>
              <p:cNvSpPr>
                <a:spLocks noChangeArrowheads="1"/>
              </p:cNvSpPr>
              <p:nvPr/>
            </p:nvSpPr>
            <p:spPr bwMode="auto">
              <a:xfrm>
                <a:off x="1108" y="1366"/>
                <a:ext cx="7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A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0" name="Rectangle 109"/>
              <p:cNvSpPr>
                <a:spLocks noChangeArrowheads="1"/>
              </p:cNvSpPr>
              <p:nvPr/>
            </p:nvSpPr>
            <p:spPr bwMode="auto">
              <a:xfrm>
                <a:off x="2152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B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1" name="Rectangle 110"/>
              <p:cNvSpPr>
                <a:spLocks noChangeArrowheads="1"/>
              </p:cNvSpPr>
              <p:nvPr/>
            </p:nvSpPr>
            <p:spPr bwMode="auto">
              <a:xfrm>
                <a:off x="3136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C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2" name="Rectangle 111"/>
              <p:cNvSpPr>
                <a:spLocks noChangeArrowheads="1"/>
              </p:cNvSpPr>
              <p:nvPr/>
            </p:nvSpPr>
            <p:spPr bwMode="auto">
              <a:xfrm>
                <a:off x="3893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3" name="Rectangle 112"/>
              <p:cNvSpPr>
                <a:spLocks noChangeArrowheads="1"/>
              </p:cNvSpPr>
              <p:nvPr/>
            </p:nvSpPr>
            <p:spPr bwMode="auto">
              <a:xfrm>
                <a:off x="4827" y="1366"/>
                <a:ext cx="7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4" name="Line 113"/>
              <p:cNvSpPr>
                <a:spLocks noChangeShapeType="1"/>
              </p:cNvSpPr>
              <p:nvPr/>
            </p:nvSpPr>
            <p:spPr bwMode="auto">
              <a:xfrm>
                <a:off x="1021" y="1462"/>
                <a:ext cx="8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5" name="Rectangle 114"/>
              <p:cNvSpPr>
                <a:spLocks noChangeArrowheads="1"/>
              </p:cNvSpPr>
              <p:nvPr/>
            </p:nvSpPr>
            <p:spPr bwMode="auto">
              <a:xfrm>
                <a:off x="1021" y="1462"/>
                <a:ext cx="816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6" name="Line 115"/>
              <p:cNvSpPr>
                <a:spLocks noChangeShapeType="1"/>
              </p:cNvSpPr>
              <p:nvPr/>
            </p:nvSpPr>
            <p:spPr bwMode="auto">
              <a:xfrm>
                <a:off x="1860" y="146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7" name="Rectangle 116"/>
              <p:cNvSpPr>
                <a:spLocks noChangeArrowheads="1"/>
              </p:cNvSpPr>
              <p:nvPr/>
            </p:nvSpPr>
            <p:spPr bwMode="auto">
              <a:xfrm>
                <a:off x="1860" y="146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48" name="Line 117"/>
              <p:cNvSpPr>
                <a:spLocks noChangeShapeType="1"/>
              </p:cNvSpPr>
              <p:nvPr/>
            </p:nvSpPr>
            <p:spPr bwMode="auto">
              <a:xfrm>
                <a:off x="3113" y="146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9" name="Rectangle 118"/>
              <p:cNvSpPr>
                <a:spLocks noChangeArrowheads="1"/>
              </p:cNvSpPr>
              <p:nvPr/>
            </p:nvSpPr>
            <p:spPr bwMode="auto">
              <a:xfrm>
                <a:off x="3113" y="146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0" name="Line 119"/>
              <p:cNvSpPr>
                <a:spLocks noChangeShapeType="1"/>
              </p:cNvSpPr>
              <p:nvPr/>
            </p:nvSpPr>
            <p:spPr bwMode="auto">
              <a:xfrm>
                <a:off x="3829" y="146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1" name="Rectangle 120"/>
              <p:cNvSpPr>
                <a:spLocks noChangeArrowheads="1"/>
              </p:cNvSpPr>
              <p:nvPr/>
            </p:nvSpPr>
            <p:spPr bwMode="auto">
              <a:xfrm>
                <a:off x="3829" y="146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2" name="Rectangle 121"/>
              <p:cNvSpPr>
                <a:spLocks noChangeArrowheads="1"/>
              </p:cNvSpPr>
              <p:nvPr/>
            </p:nvSpPr>
            <p:spPr bwMode="auto">
              <a:xfrm>
                <a:off x="114" y="2255"/>
                <a:ext cx="907" cy="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3" name="Line 122"/>
              <p:cNvSpPr>
                <a:spLocks noChangeShapeType="1"/>
              </p:cNvSpPr>
              <p:nvPr/>
            </p:nvSpPr>
            <p:spPr bwMode="auto">
              <a:xfrm>
                <a:off x="1021" y="2264"/>
                <a:ext cx="8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4" name="Rectangle 123"/>
              <p:cNvSpPr>
                <a:spLocks noChangeArrowheads="1"/>
              </p:cNvSpPr>
              <p:nvPr/>
            </p:nvSpPr>
            <p:spPr bwMode="auto">
              <a:xfrm>
                <a:off x="1021" y="2264"/>
                <a:ext cx="816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5" name="Line 124"/>
              <p:cNvSpPr>
                <a:spLocks noChangeShapeType="1"/>
              </p:cNvSpPr>
              <p:nvPr/>
            </p:nvSpPr>
            <p:spPr bwMode="auto">
              <a:xfrm>
                <a:off x="1860" y="2264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6" name="Rectangle 125"/>
              <p:cNvSpPr>
                <a:spLocks noChangeArrowheads="1"/>
              </p:cNvSpPr>
              <p:nvPr/>
            </p:nvSpPr>
            <p:spPr bwMode="auto">
              <a:xfrm>
                <a:off x="1860" y="2264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7" name="Line 126"/>
              <p:cNvSpPr>
                <a:spLocks noChangeShapeType="1"/>
              </p:cNvSpPr>
              <p:nvPr/>
            </p:nvSpPr>
            <p:spPr bwMode="auto">
              <a:xfrm>
                <a:off x="3113" y="2264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8" name="Rectangle 127"/>
              <p:cNvSpPr>
                <a:spLocks noChangeArrowheads="1"/>
              </p:cNvSpPr>
              <p:nvPr/>
            </p:nvSpPr>
            <p:spPr bwMode="auto">
              <a:xfrm>
                <a:off x="3113" y="2264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59" name="Line 128"/>
              <p:cNvSpPr>
                <a:spLocks noChangeShapeType="1"/>
              </p:cNvSpPr>
              <p:nvPr/>
            </p:nvSpPr>
            <p:spPr bwMode="auto">
              <a:xfrm>
                <a:off x="3829" y="2264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0" name="Rectangle 129"/>
              <p:cNvSpPr>
                <a:spLocks noChangeArrowheads="1"/>
              </p:cNvSpPr>
              <p:nvPr/>
            </p:nvSpPr>
            <p:spPr bwMode="auto">
              <a:xfrm>
                <a:off x="3829" y="2264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61" name="Rectangle 130"/>
              <p:cNvSpPr>
                <a:spLocks noChangeArrowheads="1"/>
              </p:cNvSpPr>
              <p:nvPr/>
            </p:nvSpPr>
            <p:spPr bwMode="auto">
              <a:xfrm>
                <a:off x="998" y="1239"/>
                <a:ext cx="23" cy="104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62" name="Line 131"/>
              <p:cNvSpPr>
                <a:spLocks noChangeShapeType="1"/>
              </p:cNvSpPr>
              <p:nvPr/>
            </p:nvSpPr>
            <p:spPr bwMode="auto">
              <a:xfrm>
                <a:off x="529" y="2373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3" name="Rectangle 132"/>
              <p:cNvSpPr>
                <a:spLocks noChangeArrowheads="1"/>
              </p:cNvSpPr>
              <p:nvPr/>
            </p:nvSpPr>
            <p:spPr bwMode="auto">
              <a:xfrm>
                <a:off x="529" y="2373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64" name="Line 133"/>
              <p:cNvSpPr>
                <a:spLocks noChangeShapeType="1"/>
              </p:cNvSpPr>
              <p:nvPr/>
            </p:nvSpPr>
            <p:spPr bwMode="auto">
              <a:xfrm>
                <a:off x="1860" y="2373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5" name="Rectangle 134"/>
              <p:cNvSpPr>
                <a:spLocks noChangeArrowheads="1"/>
              </p:cNvSpPr>
              <p:nvPr/>
            </p:nvSpPr>
            <p:spPr bwMode="auto">
              <a:xfrm>
                <a:off x="1860" y="2373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66" name="Line 135"/>
              <p:cNvSpPr>
                <a:spLocks noChangeShapeType="1"/>
              </p:cNvSpPr>
              <p:nvPr/>
            </p:nvSpPr>
            <p:spPr bwMode="auto">
              <a:xfrm>
                <a:off x="3113" y="2373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7" name="Rectangle 136"/>
              <p:cNvSpPr>
                <a:spLocks noChangeArrowheads="1"/>
              </p:cNvSpPr>
              <p:nvPr/>
            </p:nvSpPr>
            <p:spPr bwMode="auto">
              <a:xfrm>
                <a:off x="3113" y="2373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68" name="Line 137"/>
              <p:cNvSpPr>
                <a:spLocks noChangeShapeType="1"/>
              </p:cNvSpPr>
              <p:nvPr/>
            </p:nvSpPr>
            <p:spPr bwMode="auto">
              <a:xfrm>
                <a:off x="3829" y="2373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9" name="Rectangle 138"/>
              <p:cNvSpPr>
                <a:spLocks noChangeArrowheads="1"/>
              </p:cNvSpPr>
              <p:nvPr/>
            </p:nvSpPr>
            <p:spPr bwMode="auto">
              <a:xfrm>
                <a:off x="3829" y="2373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70" name="Line 139"/>
              <p:cNvSpPr>
                <a:spLocks noChangeShapeType="1"/>
              </p:cNvSpPr>
              <p:nvPr/>
            </p:nvSpPr>
            <p:spPr bwMode="auto">
              <a:xfrm>
                <a:off x="529" y="2478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1" name="Rectangle 140"/>
              <p:cNvSpPr>
                <a:spLocks noChangeArrowheads="1"/>
              </p:cNvSpPr>
              <p:nvPr/>
            </p:nvSpPr>
            <p:spPr bwMode="auto">
              <a:xfrm>
                <a:off x="529" y="2478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72" name="Line 141"/>
              <p:cNvSpPr>
                <a:spLocks noChangeShapeType="1"/>
              </p:cNvSpPr>
              <p:nvPr/>
            </p:nvSpPr>
            <p:spPr bwMode="auto">
              <a:xfrm>
                <a:off x="1860" y="2478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3" name="Rectangle 142"/>
              <p:cNvSpPr>
                <a:spLocks noChangeArrowheads="1"/>
              </p:cNvSpPr>
              <p:nvPr/>
            </p:nvSpPr>
            <p:spPr bwMode="auto">
              <a:xfrm>
                <a:off x="1860" y="2478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74" name="Line 143"/>
              <p:cNvSpPr>
                <a:spLocks noChangeShapeType="1"/>
              </p:cNvSpPr>
              <p:nvPr/>
            </p:nvSpPr>
            <p:spPr bwMode="auto">
              <a:xfrm>
                <a:off x="3113" y="2478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5" name="Rectangle 144"/>
              <p:cNvSpPr>
                <a:spLocks noChangeArrowheads="1"/>
              </p:cNvSpPr>
              <p:nvPr/>
            </p:nvSpPr>
            <p:spPr bwMode="auto">
              <a:xfrm>
                <a:off x="3113" y="2478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76" name="Line 145"/>
              <p:cNvSpPr>
                <a:spLocks noChangeShapeType="1"/>
              </p:cNvSpPr>
              <p:nvPr/>
            </p:nvSpPr>
            <p:spPr bwMode="auto">
              <a:xfrm>
                <a:off x="3829" y="2478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7" name="Rectangle 146"/>
              <p:cNvSpPr>
                <a:spLocks noChangeArrowheads="1"/>
              </p:cNvSpPr>
              <p:nvPr/>
            </p:nvSpPr>
            <p:spPr bwMode="auto">
              <a:xfrm>
                <a:off x="3829" y="2478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78" name="Line 147"/>
              <p:cNvSpPr>
                <a:spLocks noChangeShapeType="1"/>
              </p:cNvSpPr>
              <p:nvPr/>
            </p:nvSpPr>
            <p:spPr bwMode="auto">
              <a:xfrm>
                <a:off x="529" y="2583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9" name="Rectangle 148"/>
              <p:cNvSpPr>
                <a:spLocks noChangeArrowheads="1"/>
              </p:cNvSpPr>
              <p:nvPr/>
            </p:nvSpPr>
            <p:spPr bwMode="auto">
              <a:xfrm>
                <a:off x="529" y="2583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80" name="Line 149"/>
              <p:cNvSpPr>
                <a:spLocks noChangeShapeType="1"/>
              </p:cNvSpPr>
              <p:nvPr/>
            </p:nvSpPr>
            <p:spPr bwMode="auto">
              <a:xfrm>
                <a:off x="1860" y="2583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1" name="Rectangle 150"/>
              <p:cNvSpPr>
                <a:spLocks noChangeArrowheads="1"/>
              </p:cNvSpPr>
              <p:nvPr/>
            </p:nvSpPr>
            <p:spPr bwMode="auto">
              <a:xfrm>
                <a:off x="1860" y="2583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82" name="Line 151"/>
              <p:cNvSpPr>
                <a:spLocks noChangeShapeType="1"/>
              </p:cNvSpPr>
              <p:nvPr/>
            </p:nvSpPr>
            <p:spPr bwMode="auto">
              <a:xfrm>
                <a:off x="3113" y="2583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3" name="Rectangle 152"/>
              <p:cNvSpPr>
                <a:spLocks noChangeArrowheads="1"/>
              </p:cNvSpPr>
              <p:nvPr/>
            </p:nvSpPr>
            <p:spPr bwMode="auto">
              <a:xfrm>
                <a:off x="3113" y="2583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84" name="Line 153"/>
              <p:cNvSpPr>
                <a:spLocks noChangeShapeType="1"/>
              </p:cNvSpPr>
              <p:nvPr/>
            </p:nvSpPr>
            <p:spPr bwMode="auto">
              <a:xfrm>
                <a:off x="3829" y="2583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5" name="Rectangle 154"/>
              <p:cNvSpPr>
                <a:spLocks noChangeArrowheads="1"/>
              </p:cNvSpPr>
              <p:nvPr/>
            </p:nvSpPr>
            <p:spPr bwMode="auto">
              <a:xfrm>
                <a:off x="3829" y="2583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86" name="Line 155"/>
              <p:cNvSpPr>
                <a:spLocks noChangeShapeType="1"/>
              </p:cNvSpPr>
              <p:nvPr/>
            </p:nvSpPr>
            <p:spPr bwMode="auto">
              <a:xfrm>
                <a:off x="529" y="268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7" name="Rectangle 156"/>
              <p:cNvSpPr>
                <a:spLocks noChangeArrowheads="1"/>
              </p:cNvSpPr>
              <p:nvPr/>
            </p:nvSpPr>
            <p:spPr bwMode="auto">
              <a:xfrm>
                <a:off x="529" y="268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88" name="Line 157"/>
              <p:cNvSpPr>
                <a:spLocks noChangeShapeType="1"/>
              </p:cNvSpPr>
              <p:nvPr/>
            </p:nvSpPr>
            <p:spPr bwMode="auto">
              <a:xfrm>
                <a:off x="1860" y="268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9" name="Rectangle 158"/>
              <p:cNvSpPr>
                <a:spLocks noChangeArrowheads="1"/>
              </p:cNvSpPr>
              <p:nvPr/>
            </p:nvSpPr>
            <p:spPr bwMode="auto">
              <a:xfrm>
                <a:off x="1860" y="268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90" name="Line 159"/>
              <p:cNvSpPr>
                <a:spLocks noChangeShapeType="1"/>
              </p:cNvSpPr>
              <p:nvPr/>
            </p:nvSpPr>
            <p:spPr bwMode="auto">
              <a:xfrm>
                <a:off x="3113" y="268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1" name="Rectangle 160"/>
              <p:cNvSpPr>
                <a:spLocks noChangeArrowheads="1"/>
              </p:cNvSpPr>
              <p:nvPr/>
            </p:nvSpPr>
            <p:spPr bwMode="auto">
              <a:xfrm>
                <a:off x="3113" y="268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92" name="Line 161"/>
              <p:cNvSpPr>
                <a:spLocks noChangeShapeType="1"/>
              </p:cNvSpPr>
              <p:nvPr/>
            </p:nvSpPr>
            <p:spPr bwMode="auto">
              <a:xfrm>
                <a:off x="3829" y="268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3" name="Rectangle 162"/>
              <p:cNvSpPr>
                <a:spLocks noChangeArrowheads="1"/>
              </p:cNvSpPr>
              <p:nvPr/>
            </p:nvSpPr>
            <p:spPr bwMode="auto">
              <a:xfrm>
                <a:off x="3829" y="268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94" name="Line 163"/>
              <p:cNvSpPr>
                <a:spLocks noChangeShapeType="1"/>
              </p:cNvSpPr>
              <p:nvPr/>
            </p:nvSpPr>
            <p:spPr bwMode="auto">
              <a:xfrm>
                <a:off x="529" y="2792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5" name="Rectangle 164"/>
              <p:cNvSpPr>
                <a:spLocks noChangeArrowheads="1"/>
              </p:cNvSpPr>
              <p:nvPr/>
            </p:nvSpPr>
            <p:spPr bwMode="auto">
              <a:xfrm>
                <a:off x="529" y="2792"/>
                <a:ext cx="130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96" name="Line 165"/>
              <p:cNvSpPr>
                <a:spLocks noChangeShapeType="1"/>
              </p:cNvSpPr>
              <p:nvPr/>
            </p:nvSpPr>
            <p:spPr bwMode="auto">
              <a:xfrm>
                <a:off x="1860" y="279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7" name="Rectangle 166"/>
              <p:cNvSpPr>
                <a:spLocks noChangeArrowheads="1"/>
              </p:cNvSpPr>
              <p:nvPr/>
            </p:nvSpPr>
            <p:spPr bwMode="auto">
              <a:xfrm>
                <a:off x="1860" y="2792"/>
                <a:ext cx="123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498" name="Line 167"/>
              <p:cNvSpPr>
                <a:spLocks noChangeShapeType="1"/>
              </p:cNvSpPr>
              <p:nvPr/>
            </p:nvSpPr>
            <p:spPr bwMode="auto">
              <a:xfrm>
                <a:off x="3113" y="279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9" name="Rectangle 168"/>
              <p:cNvSpPr>
                <a:spLocks noChangeArrowheads="1"/>
              </p:cNvSpPr>
              <p:nvPr/>
            </p:nvSpPr>
            <p:spPr bwMode="auto">
              <a:xfrm>
                <a:off x="3113" y="2792"/>
                <a:ext cx="69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00" name="Line 169"/>
              <p:cNvSpPr>
                <a:spLocks noChangeShapeType="1"/>
              </p:cNvSpPr>
              <p:nvPr/>
            </p:nvSpPr>
            <p:spPr bwMode="auto">
              <a:xfrm>
                <a:off x="3829" y="279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1" name="Rectangle 170"/>
              <p:cNvSpPr>
                <a:spLocks noChangeArrowheads="1"/>
              </p:cNvSpPr>
              <p:nvPr/>
            </p:nvSpPr>
            <p:spPr bwMode="auto">
              <a:xfrm>
                <a:off x="3829" y="2792"/>
                <a:ext cx="7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02" name="Line 171"/>
              <p:cNvSpPr>
                <a:spLocks noChangeShapeType="1"/>
              </p:cNvSpPr>
              <p:nvPr/>
            </p:nvSpPr>
            <p:spPr bwMode="auto">
              <a:xfrm>
                <a:off x="114" y="2892"/>
                <a:ext cx="17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3" name="Rectangle 172"/>
              <p:cNvSpPr>
                <a:spLocks noChangeArrowheads="1"/>
              </p:cNvSpPr>
              <p:nvPr/>
            </p:nvSpPr>
            <p:spPr bwMode="auto">
              <a:xfrm>
                <a:off x="114" y="2892"/>
                <a:ext cx="172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04" name="Line 173"/>
              <p:cNvSpPr>
                <a:spLocks noChangeShapeType="1"/>
              </p:cNvSpPr>
              <p:nvPr/>
            </p:nvSpPr>
            <p:spPr bwMode="auto">
              <a:xfrm>
                <a:off x="1860" y="289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5" name="Rectangle 174"/>
              <p:cNvSpPr>
                <a:spLocks noChangeArrowheads="1"/>
              </p:cNvSpPr>
              <p:nvPr/>
            </p:nvSpPr>
            <p:spPr bwMode="auto">
              <a:xfrm>
                <a:off x="1860" y="289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06" name="Line 175"/>
              <p:cNvSpPr>
                <a:spLocks noChangeShapeType="1"/>
              </p:cNvSpPr>
              <p:nvPr/>
            </p:nvSpPr>
            <p:spPr bwMode="auto">
              <a:xfrm>
                <a:off x="3113" y="289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7" name="Rectangle 176"/>
              <p:cNvSpPr>
                <a:spLocks noChangeArrowheads="1"/>
              </p:cNvSpPr>
              <p:nvPr/>
            </p:nvSpPr>
            <p:spPr bwMode="auto">
              <a:xfrm>
                <a:off x="3113" y="289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08" name="Line 177"/>
              <p:cNvSpPr>
                <a:spLocks noChangeShapeType="1"/>
              </p:cNvSpPr>
              <p:nvPr/>
            </p:nvSpPr>
            <p:spPr bwMode="auto">
              <a:xfrm>
                <a:off x="3829" y="289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9" name="Rectangle 178"/>
              <p:cNvSpPr>
                <a:spLocks noChangeArrowheads="1"/>
              </p:cNvSpPr>
              <p:nvPr/>
            </p:nvSpPr>
            <p:spPr bwMode="auto">
              <a:xfrm>
                <a:off x="3829" y="289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10" name="Line 179"/>
              <p:cNvSpPr>
                <a:spLocks noChangeShapeType="1"/>
              </p:cNvSpPr>
              <p:nvPr/>
            </p:nvSpPr>
            <p:spPr bwMode="auto">
              <a:xfrm>
                <a:off x="529" y="299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1" name="Rectangle 180"/>
              <p:cNvSpPr>
                <a:spLocks noChangeArrowheads="1"/>
              </p:cNvSpPr>
              <p:nvPr/>
            </p:nvSpPr>
            <p:spPr bwMode="auto">
              <a:xfrm>
                <a:off x="529" y="299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12" name="Line 181"/>
              <p:cNvSpPr>
                <a:spLocks noChangeShapeType="1"/>
              </p:cNvSpPr>
              <p:nvPr/>
            </p:nvSpPr>
            <p:spPr bwMode="auto">
              <a:xfrm>
                <a:off x="1860" y="299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" name="Rectangle 182"/>
              <p:cNvSpPr>
                <a:spLocks noChangeArrowheads="1"/>
              </p:cNvSpPr>
              <p:nvPr/>
            </p:nvSpPr>
            <p:spPr bwMode="auto">
              <a:xfrm>
                <a:off x="1860" y="299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14" name="Line 183"/>
              <p:cNvSpPr>
                <a:spLocks noChangeShapeType="1"/>
              </p:cNvSpPr>
              <p:nvPr/>
            </p:nvSpPr>
            <p:spPr bwMode="auto">
              <a:xfrm>
                <a:off x="3113" y="299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5" name="Rectangle 184"/>
              <p:cNvSpPr>
                <a:spLocks noChangeArrowheads="1"/>
              </p:cNvSpPr>
              <p:nvPr/>
            </p:nvSpPr>
            <p:spPr bwMode="auto">
              <a:xfrm>
                <a:off x="3113" y="299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16" name="Line 185"/>
              <p:cNvSpPr>
                <a:spLocks noChangeShapeType="1"/>
              </p:cNvSpPr>
              <p:nvPr/>
            </p:nvSpPr>
            <p:spPr bwMode="auto">
              <a:xfrm>
                <a:off x="3829" y="299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7" name="Rectangle 186"/>
              <p:cNvSpPr>
                <a:spLocks noChangeArrowheads="1"/>
              </p:cNvSpPr>
              <p:nvPr/>
            </p:nvSpPr>
            <p:spPr bwMode="auto">
              <a:xfrm>
                <a:off x="3829" y="299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18" name="Line 187"/>
              <p:cNvSpPr>
                <a:spLocks noChangeShapeType="1"/>
              </p:cNvSpPr>
              <p:nvPr/>
            </p:nvSpPr>
            <p:spPr bwMode="auto">
              <a:xfrm>
                <a:off x="529" y="3102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9" name="Rectangle 188"/>
              <p:cNvSpPr>
                <a:spLocks noChangeArrowheads="1"/>
              </p:cNvSpPr>
              <p:nvPr/>
            </p:nvSpPr>
            <p:spPr bwMode="auto">
              <a:xfrm>
                <a:off x="529" y="3102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20" name="Line 189"/>
              <p:cNvSpPr>
                <a:spLocks noChangeShapeType="1"/>
              </p:cNvSpPr>
              <p:nvPr/>
            </p:nvSpPr>
            <p:spPr bwMode="auto">
              <a:xfrm>
                <a:off x="1860" y="310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1" name="Rectangle 190"/>
              <p:cNvSpPr>
                <a:spLocks noChangeArrowheads="1"/>
              </p:cNvSpPr>
              <p:nvPr/>
            </p:nvSpPr>
            <p:spPr bwMode="auto">
              <a:xfrm>
                <a:off x="1860" y="310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22" name="Line 191"/>
              <p:cNvSpPr>
                <a:spLocks noChangeShapeType="1"/>
              </p:cNvSpPr>
              <p:nvPr/>
            </p:nvSpPr>
            <p:spPr bwMode="auto">
              <a:xfrm>
                <a:off x="3113" y="310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3" name="Rectangle 192"/>
              <p:cNvSpPr>
                <a:spLocks noChangeArrowheads="1"/>
              </p:cNvSpPr>
              <p:nvPr/>
            </p:nvSpPr>
            <p:spPr bwMode="auto">
              <a:xfrm>
                <a:off x="3113" y="310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24" name="Line 193"/>
              <p:cNvSpPr>
                <a:spLocks noChangeShapeType="1"/>
              </p:cNvSpPr>
              <p:nvPr/>
            </p:nvSpPr>
            <p:spPr bwMode="auto">
              <a:xfrm>
                <a:off x="3829" y="310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5" name="Rectangle 194"/>
              <p:cNvSpPr>
                <a:spLocks noChangeArrowheads="1"/>
              </p:cNvSpPr>
              <p:nvPr/>
            </p:nvSpPr>
            <p:spPr bwMode="auto">
              <a:xfrm>
                <a:off x="3829" y="310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26" name="Line 195"/>
              <p:cNvSpPr>
                <a:spLocks noChangeShapeType="1"/>
              </p:cNvSpPr>
              <p:nvPr/>
            </p:nvSpPr>
            <p:spPr bwMode="auto">
              <a:xfrm>
                <a:off x="529" y="320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7" name="Rectangle 196"/>
              <p:cNvSpPr>
                <a:spLocks noChangeArrowheads="1"/>
              </p:cNvSpPr>
              <p:nvPr/>
            </p:nvSpPr>
            <p:spPr bwMode="auto">
              <a:xfrm>
                <a:off x="529" y="320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28" name="Line 197"/>
              <p:cNvSpPr>
                <a:spLocks noChangeShapeType="1"/>
              </p:cNvSpPr>
              <p:nvPr/>
            </p:nvSpPr>
            <p:spPr bwMode="auto">
              <a:xfrm>
                <a:off x="1860" y="320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9" name="Rectangle 198"/>
              <p:cNvSpPr>
                <a:spLocks noChangeArrowheads="1"/>
              </p:cNvSpPr>
              <p:nvPr/>
            </p:nvSpPr>
            <p:spPr bwMode="auto">
              <a:xfrm>
                <a:off x="1860" y="320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0" name="Line 199"/>
              <p:cNvSpPr>
                <a:spLocks noChangeShapeType="1"/>
              </p:cNvSpPr>
              <p:nvPr/>
            </p:nvSpPr>
            <p:spPr bwMode="auto">
              <a:xfrm>
                <a:off x="3113" y="320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1" name="Rectangle 200"/>
              <p:cNvSpPr>
                <a:spLocks noChangeArrowheads="1"/>
              </p:cNvSpPr>
              <p:nvPr/>
            </p:nvSpPr>
            <p:spPr bwMode="auto">
              <a:xfrm>
                <a:off x="3113" y="320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2" name="Line 201"/>
              <p:cNvSpPr>
                <a:spLocks noChangeShapeType="1"/>
              </p:cNvSpPr>
              <p:nvPr/>
            </p:nvSpPr>
            <p:spPr bwMode="auto">
              <a:xfrm>
                <a:off x="3829" y="320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3" name="Rectangle 202"/>
              <p:cNvSpPr>
                <a:spLocks noChangeArrowheads="1"/>
              </p:cNvSpPr>
              <p:nvPr/>
            </p:nvSpPr>
            <p:spPr bwMode="auto">
              <a:xfrm>
                <a:off x="3829" y="320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4" name="Line 203"/>
              <p:cNvSpPr>
                <a:spLocks noChangeShapeType="1"/>
              </p:cNvSpPr>
              <p:nvPr/>
            </p:nvSpPr>
            <p:spPr bwMode="auto">
              <a:xfrm>
                <a:off x="1008" y="2282"/>
                <a:ext cx="0" cy="10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5" name="Rectangle 204"/>
              <p:cNvSpPr>
                <a:spLocks noChangeArrowheads="1"/>
              </p:cNvSpPr>
              <p:nvPr/>
            </p:nvSpPr>
            <p:spPr bwMode="auto">
              <a:xfrm>
                <a:off x="1008" y="2282"/>
                <a:ext cx="9" cy="1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6" name="Rectangle 205"/>
              <p:cNvSpPr>
                <a:spLocks noChangeArrowheads="1"/>
              </p:cNvSpPr>
              <p:nvPr/>
            </p:nvSpPr>
            <p:spPr bwMode="auto">
              <a:xfrm>
                <a:off x="1837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7" name="Rectangle 206"/>
              <p:cNvSpPr>
                <a:spLocks noChangeArrowheads="1"/>
              </p:cNvSpPr>
              <p:nvPr/>
            </p:nvSpPr>
            <p:spPr bwMode="auto">
              <a:xfrm>
                <a:off x="1851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8" name="Rectangle 207"/>
              <p:cNvSpPr>
                <a:spLocks noChangeArrowheads="1"/>
              </p:cNvSpPr>
              <p:nvPr/>
            </p:nvSpPr>
            <p:spPr bwMode="auto">
              <a:xfrm>
                <a:off x="3091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39" name="Rectangle 208"/>
              <p:cNvSpPr>
                <a:spLocks noChangeArrowheads="1"/>
              </p:cNvSpPr>
              <p:nvPr/>
            </p:nvSpPr>
            <p:spPr bwMode="auto">
              <a:xfrm>
                <a:off x="3104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0" name="Rectangle 209"/>
              <p:cNvSpPr>
                <a:spLocks noChangeArrowheads="1"/>
              </p:cNvSpPr>
              <p:nvPr/>
            </p:nvSpPr>
            <p:spPr bwMode="auto">
              <a:xfrm>
                <a:off x="3806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1" name="Rectangle 210"/>
              <p:cNvSpPr>
                <a:spLocks noChangeArrowheads="1"/>
              </p:cNvSpPr>
              <p:nvPr/>
            </p:nvSpPr>
            <p:spPr bwMode="auto">
              <a:xfrm>
                <a:off x="3824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2" name="Rectangle 211"/>
              <p:cNvSpPr>
                <a:spLocks noChangeArrowheads="1"/>
              </p:cNvSpPr>
              <p:nvPr/>
            </p:nvSpPr>
            <p:spPr bwMode="auto">
              <a:xfrm>
                <a:off x="4604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3" name="Rectangle 212"/>
              <p:cNvSpPr>
                <a:spLocks noChangeArrowheads="1"/>
              </p:cNvSpPr>
              <p:nvPr/>
            </p:nvSpPr>
            <p:spPr bwMode="auto">
              <a:xfrm>
                <a:off x="4622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4" name="Rectangle 213"/>
              <p:cNvSpPr>
                <a:spLocks noChangeArrowheads="1"/>
              </p:cNvSpPr>
              <p:nvPr/>
            </p:nvSpPr>
            <p:spPr bwMode="auto">
              <a:xfrm>
                <a:off x="5666" y="1266"/>
                <a:ext cx="27" cy="20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5" name="Line 214"/>
              <p:cNvSpPr>
                <a:spLocks noChangeShapeType="1"/>
              </p:cNvSpPr>
              <p:nvPr/>
            </p:nvSpPr>
            <p:spPr bwMode="auto">
              <a:xfrm>
                <a:off x="1272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46" name="Rectangle 215"/>
              <p:cNvSpPr>
                <a:spLocks noChangeArrowheads="1"/>
              </p:cNvSpPr>
              <p:nvPr/>
            </p:nvSpPr>
            <p:spPr bwMode="auto">
              <a:xfrm>
                <a:off x="1272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7" name="Line 216"/>
              <p:cNvSpPr>
                <a:spLocks noChangeShapeType="1"/>
              </p:cNvSpPr>
              <p:nvPr/>
            </p:nvSpPr>
            <p:spPr bwMode="auto">
              <a:xfrm>
                <a:off x="153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48" name="Rectangle 217"/>
              <p:cNvSpPr>
                <a:spLocks noChangeArrowheads="1"/>
              </p:cNvSpPr>
              <p:nvPr/>
            </p:nvSpPr>
            <p:spPr bwMode="auto">
              <a:xfrm>
                <a:off x="1536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49" name="Line 218"/>
              <p:cNvSpPr>
                <a:spLocks noChangeShapeType="1"/>
              </p:cNvSpPr>
              <p:nvPr/>
            </p:nvSpPr>
            <p:spPr bwMode="auto">
              <a:xfrm>
                <a:off x="1691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0" name="Rectangle 219"/>
              <p:cNvSpPr>
                <a:spLocks noChangeArrowheads="1"/>
              </p:cNvSpPr>
              <p:nvPr/>
            </p:nvSpPr>
            <p:spPr bwMode="auto">
              <a:xfrm>
                <a:off x="1691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51" name="Line 220"/>
              <p:cNvSpPr>
                <a:spLocks noChangeShapeType="1"/>
              </p:cNvSpPr>
              <p:nvPr/>
            </p:nvSpPr>
            <p:spPr bwMode="auto">
              <a:xfrm>
                <a:off x="1997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2" name="Rectangle 221"/>
              <p:cNvSpPr>
                <a:spLocks noChangeArrowheads="1"/>
              </p:cNvSpPr>
              <p:nvPr/>
            </p:nvSpPr>
            <p:spPr bwMode="auto">
              <a:xfrm>
                <a:off x="1997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53" name="Line 222"/>
              <p:cNvSpPr>
                <a:spLocks noChangeShapeType="1"/>
              </p:cNvSpPr>
              <p:nvPr/>
            </p:nvSpPr>
            <p:spPr bwMode="auto">
              <a:xfrm>
                <a:off x="2147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4" name="Rectangle 223"/>
              <p:cNvSpPr>
                <a:spLocks noChangeArrowheads="1"/>
              </p:cNvSpPr>
              <p:nvPr/>
            </p:nvSpPr>
            <p:spPr bwMode="auto">
              <a:xfrm>
                <a:off x="2147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55" name="Line 224"/>
              <p:cNvSpPr>
                <a:spLocks noChangeShapeType="1"/>
              </p:cNvSpPr>
              <p:nvPr/>
            </p:nvSpPr>
            <p:spPr bwMode="auto">
              <a:xfrm>
                <a:off x="241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6" name="Rectangle 225"/>
              <p:cNvSpPr>
                <a:spLocks noChangeArrowheads="1"/>
              </p:cNvSpPr>
              <p:nvPr/>
            </p:nvSpPr>
            <p:spPr bwMode="auto">
              <a:xfrm>
                <a:off x="2416" y="1471"/>
                <a:ext cx="5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2557" name="Line 226"/>
              <p:cNvSpPr>
                <a:spLocks noChangeShapeType="1"/>
              </p:cNvSpPr>
              <p:nvPr/>
            </p:nvSpPr>
            <p:spPr bwMode="auto">
              <a:xfrm>
                <a:off x="256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12" name="Rectangle 228"/>
            <p:cNvSpPr>
              <a:spLocks noChangeArrowheads="1"/>
            </p:cNvSpPr>
            <p:nvPr/>
          </p:nvSpPr>
          <p:spPr bwMode="auto">
            <a:xfrm>
              <a:off x="2566" y="1471"/>
              <a:ext cx="10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13" name="Line 229"/>
            <p:cNvSpPr>
              <a:spLocks noChangeShapeType="1"/>
            </p:cNvSpPr>
            <p:nvPr/>
          </p:nvSpPr>
          <p:spPr bwMode="auto">
            <a:xfrm>
              <a:off x="2721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4" name="Rectangle 230"/>
            <p:cNvSpPr>
              <a:spLocks noChangeArrowheads="1"/>
            </p:cNvSpPr>
            <p:nvPr/>
          </p:nvSpPr>
          <p:spPr bwMode="auto">
            <a:xfrm>
              <a:off x="2721" y="1471"/>
              <a:ext cx="5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15" name="Line 231"/>
            <p:cNvSpPr>
              <a:spLocks noChangeShapeType="1"/>
            </p:cNvSpPr>
            <p:nvPr/>
          </p:nvSpPr>
          <p:spPr bwMode="auto">
            <a:xfrm>
              <a:off x="3323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6" name="Rectangle 232"/>
            <p:cNvSpPr>
              <a:spLocks noChangeArrowheads="1"/>
            </p:cNvSpPr>
            <p:nvPr/>
          </p:nvSpPr>
          <p:spPr bwMode="auto">
            <a:xfrm>
              <a:off x="3323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17" name="Line 233"/>
            <p:cNvSpPr>
              <a:spLocks noChangeShapeType="1"/>
            </p:cNvSpPr>
            <p:nvPr/>
          </p:nvSpPr>
          <p:spPr bwMode="auto">
            <a:xfrm>
              <a:off x="3587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8" name="Rectangle 234"/>
            <p:cNvSpPr>
              <a:spLocks noChangeArrowheads="1"/>
            </p:cNvSpPr>
            <p:nvPr/>
          </p:nvSpPr>
          <p:spPr bwMode="auto">
            <a:xfrm>
              <a:off x="3587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19" name="Line 235"/>
            <p:cNvSpPr>
              <a:spLocks noChangeShapeType="1"/>
            </p:cNvSpPr>
            <p:nvPr/>
          </p:nvSpPr>
          <p:spPr bwMode="auto">
            <a:xfrm>
              <a:off x="4080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Rectangle 236"/>
            <p:cNvSpPr>
              <a:spLocks noChangeArrowheads="1"/>
            </p:cNvSpPr>
            <p:nvPr/>
          </p:nvSpPr>
          <p:spPr bwMode="auto">
            <a:xfrm>
              <a:off x="4080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21" name="Line 237"/>
            <p:cNvSpPr>
              <a:spLocks noChangeShapeType="1"/>
            </p:cNvSpPr>
            <p:nvPr/>
          </p:nvSpPr>
          <p:spPr bwMode="auto">
            <a:xfrm>
              <a:off x="4344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2" name="Rectangle 238"/>
            <p:cNvSpPr>
              <a:spLocks noChangeArrowheads="1"/>
            </p:cNvSpPr>
            <p:nvPr/>
          </p:nvSpPr>
          <p:spPr bwMode="auto">
            <a:xfrm>
              <a:off x="4344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23" name="Line 239"/>
            <p:cNvSpPr>
              <a:spLocks noChangeShapeType="1"/>
            </p:cNvSpPr>
            <p:nvPr/>
          </p:nvSpPr>
          <p:spPr bwMode="auto">
            <a:xfrm>
              <a:off x="4991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4" name="Rectangle 240"/>
            <p:cNvSpPr>
              <a:spLocks noChangeArrowheads="1"/>
            </p:cNvSpPr>
            <p:nvPr/>
          </p:nvSpPr>
          <p:spPr bwMode="auto">
            <a:xfrm>
              <a:off x="4991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25" name="Line 241"/>
            <p:cNvSpPr>
              <a:spLocks noChangeShapeType="1"/>
            </p:cNvSpPr>
            <p:nvPr/>
          </p:nvSpPr>
          <p:spPr bwMode="auto">
            <a:xfrm>
              <a:off x="5256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6" name="Rectangle 242"/>
            <p:cNvSpPr>
              <a:spLocks noChangeArrowheads="1"/>
            </p:cNvSpPr>
            <p:nvPr/>
          </p:nvSpPr>
          <p:spPr bwMode="auto">
            <a:xfrm>
              <a:off x="5256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27" name="Line 243"/>
            <p:cNvSpPr>
              <a:spLocks noChangeShapeType="1"/>
            </p:cNvSpPr>
            <p:nvPr/>
          </p:nvSpPr>
          <p:spPr bwMode="auto">
            <a:xfrm>
              <a:off x="5520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28" name="Rectangle 244"/>
            <p:cNvSpPr>
              <a:spLocks noChangeArrowheads="1"/>
            </p:cNvSpPr>
            <p:nvPr/>
          </p:nvSpPr>
          <p:spPr bwMode="auto">
            <a:xfrm>
              <a:off x="5520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29" name="Rectangle 245"/>
            <p:cNvSpPr>
              <a:spLocks noChangeArrowheads="1"/>
            </p:cNvSpPr>
            <p:nvPr/>
          </p:nvSpPr>
          <p:spPr bwMode="auto">
            <a:xfrm>
              <a:off x="87" y="2255"/>
              <a:ext cx="27" cy="10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0" name="Line 246"/>
            <p:cNvSpPr>
              <a:spLocks noChangeShapeType="1"/>
            </p:cNvSpPr>
            <p:nvPr/>
          </p:nvSpPr>
          <p:spPr bwMode="auto">
            <a:xfrm>
              <a:off x="520" y="2282"/>
              <a:ext cx="0" cy="1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1" name="Rectangle 247"/>
            <p:cNvSpPr>
              <a:spLocks noChangeArrowheads="1"/>
            </p:cNvSpPr>
            <p:nvPr/>
          </p:nvSpPr>
          <p:spPr bwMode="auto">
            <a:xfrm>
              <a:off x="520" y="2282"/>
              <a:ext cx="9" cy="1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2" name="Rectangle 248"/>
            <p:cNvSpPr>
              <a:spLocks noChangeArrowheads="1"/>
            </p:cNvSpPr>
            <p:nvPr/>
          </p:nvSpPr>
          <p:spPr bwMode="auto">
            <a:xfrm>
              <a:off x="1021" y="1239"/>
              <a:ext cx="4672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3" name="Line 249"/>
            <p:cNvSpPr>
              <a:spLocks noChangeShapeType="1"/>
            </p:cNvSpPr>
            <p:nvPr/>
          </p:nvSpPr>
          <p:spPr bwMode="auto">
            <a:xfrm>
              <a:off x="1021" y="1357"/>
              <a:ext cx="46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4" name="Rectangle 250"/>
            <p:cNvSpPr>
              <a:spLocks noChangeArrowheads="1"/>
            </p:cNvSpPr>
            <p:nvPr/>
          </p:nvSpPr>
          <p:spPr bwMode="auto">
            <a:xfrm>
              <a:off x="1021" y="1357"/>
              <a:ext cx="464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5" name="Line 251"/>
            <p:cNvSpPr>
              <a:spLocks noChangeShapeType="1"/>
            </p:cNvSpPr>
            <p:nvPr/>
          </p:nvSpPr>
          <p:spPr bwMode="auto">
            <a:xfrm>
              <a:off x="4627" y="146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6" name="Rectangle 252"/>
            <p:cNvSpPr>
              <a:spLocks noChangeArrowheads="1"/>
            </p:cNvSpPr>
            <p:nvPr/>
          </p:nvSpPr>
          <p:spPr bwMode="auto">
            <a:xfrm>
              <a:off x="4627" y="146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7" name="Line 253"/>
            <p:cNvSpPr>
              <a:spLocks noChangeShapeType="1"/>
            </p:cNvSpPr>
            <p:nvPr/>
          </p:nvSpPr>
          <p:spPr bwMode="auto">
            <a:xfrm>
              <a:off x="4627" y="2264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Rectangle 254"/>
            <p:cNvSpPr>
              <a:spLocks noChangeArrowheads="1"/>
            </p:cNvSpPr>
            <p:nvPr/>
          </p:nvSpPr>
          <p:spPr bwMode="auto">
            <a:xfrm>
              <a:off x="4627" y="2264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39" name="Line 255"/>
            <p:cNvSpPr>
              <a:spLocks noChangeShapeType="1"/>
            </p:cNvSpPr>
            <p:nvPr/>
          </p:nvSpPr>
          <p:spPr bwMode="auto">
            <a:xfrm>
              <a:off x="4627" y="2373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40" name="Rectangle 256"/>
            <p:cNvSpPr>
              <a:spLocks noChangeArrowheads="1"/>
            </p:cNvSpPr>
            <p:nvPr/>
          </p:nvSpPr>
          <p:spPr bwMode="auto">
            <a:xfrm>
              <a:off x="4627" y="2373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41" name="Line 257"/>
            <p:cNvSpPr>
              <a:spLocks noChangeShapeType="1"/>
            </p:cNvSpPr>
            <p:nvPr/>
          </p:nvSpPr>
          <p:spPr bwMode="auto">
            <a:xfrm>
              <a:off x="4627" y="2478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42" name="Rectangle 258"/>
            <p:cNvSpPr>
              <a:spLocks noChangeArrowheads="1"/>
            </p:cNvSpPr>
            <p:nvPr/>
          </p:nvSpPr>
          <p:spPr bwMode="auto">
            <a:xfrm>
              <a:off x="4627" y="2478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43" name="Line 259"/>
            <p:cNvSpPr>
              <a:spLocks noChangeShapeType="1"/>
            </p:cNvSpPr>
            <p:nvPr/>
          </p:nvSpPr>
          <p:spPr bwMode="auto">
            <a:xfrm>
              <a:off x="4627" y="2583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44" name="Rectangle 260"/>
            <p:cNvSpPr>
              <a:spLocks noChangeArrowheads="1"/>
            </p:cNvSpPr>
            <p:nvPr/>
          </p:nvSpPr>
          <p:spPr bwMode="auto">
            <a:xfrm>
              <a:off x="4627" y="2583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45" name="Line 261"/>
            <p:cNvSpPr>
              <a:spLocks noChangeShapeType="1"/>
            </p:cNvSpPr>
            <p:nvPr/>
          </p:nvSpPr>
          <p:spPr bwMode="auto">
            <a:xfrm>
              <a:off x="4627" y="268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46" name="Rectangle 262"/>
            <p:cNvSpPr>
              <a:spLocks noChangeArrowheads="1"/>
            </p:cNvSpPr>
            <p:nvPr/>
          </p:nvSpPr>
          <p:spPr bwMode="auto">
            <a:xfrm>
              <a:off x="4627" y="268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47" name="Line 263"/>
            <p:cNvSpPr>
              <a:spLocks noChangeShapeType="1"/>
            </p:cNvSpPr>
            <p:nvPr/>
          </p:nvSpPr>
          <p:spPr bwMode="auto">
            <a:xfrm>
              <a:off x="4627" y="279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48" name="Rectangle 264"/>
            <p:cNvSpPr>
              <a:spLocks noChangeArrowheads="1"/>
            </p:cNvSpPr>
            <p:nvPr/>
          </p:nvSpPr>
          <p:spPr bwMode="auto">
            <a:xfrm>
              <a:off x="4627" y="2792"/>
              <a:ext cx="103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49" name="Line 265"/>
            <p:cNvSpPr>
              <a:spLocks noChangeShapeType="1"/>
            </p:cNvSpPr>
            <p:nvPr/>
          </p:nvSpPr>
          <p:spPr bwMode="auto">
            <a:xfrm>
              <a:off x="4627" y="289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50" name="Rectangle 266"/>
            <p:cNvSpPr>
              <a:spLocks noChangeArrowheads="1"/>
            </p:cNvSpPr>
            <p:nvPr/>
          </p:nvSpPr>
          <p:spPr bwMode="auto">
            <a:xfrm>
              <a:off x="4627" y="289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51" name="Line 267"/>
            <p:cNvSpPr>
              <a:spLocks noChangeShapeType="1"/>
            </p:cNvSpPr>
            <p:nvPr/>
          </p:nvSpPr>
          <p:spPr bwMode="auto">
            <a:xfrm>
              <a:off x="4627" y="299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52" name="Rectangle 268"/>
            <p:cNvSpPr>
              <a:spLocks noChangeArrowheads="1"/>
            </p:cNvSpPr>
            <p:nvPr/>
          </p:nvSpPr>
          <p:spPr bwMode="auto">
            <a:xfrm>
              <a:off x="4627" y="299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53" name="Line 269"/>
            <p:cNvSpPr>
              <a:spLocks noChangeShapeType="1"/>
            </p:cNvSpPr>
            <p:nvPr/>
          </p:nvSpPr>
          <p:spPr bwMode="auto">
            <a:xfrm>
              <a:off x="4627" y="310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54" name="Rectangle 270"/>
            <p:cNvSpPr>
              <a:spLocks noChangeArrowheads="1"/>
            </p:cNvSpPr>
            <p:nvPr/>
          </p:nvSpPr>
          <p:spPr bwMode="auto">
            <a:xfrm>
              <a:off x="4627" y="310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55" name="Line 271"/>
            <p:cNvSpPr>
              <a:spLocks noChangeShapeType="1"/>
            </p:cNvSpPr>
            <p:nvPr/>
          </p:nvSpPr>
          <p:spPr bwMode="auto">
            <a:xfrm>
              <a:off x="4627" y="320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56" name="Rectangle 272"/>
            <p:cNvSpPr>
              <a:spLocks noChangeArrowheads="1"/>
            </p:cNvSpPr>
            <p:nvPr/>
          </p:nvSpPr>
          <p:spPr bwMode="auto">
            <a:xfrm>
              <a:off x="4627" y="320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2357" name="Rectangle 273"/>
            <p:cNvSpPr>
              <a:spLocks noChangeArrowheads="1"/>
            </p:cNvSpPr>
            <p:nvPr/>
          </p:nvSpPr>
          <p:spPr bwMode="auto">
            <a:xfrm>
              <a:off x="114" y="3307"/>
              <a:ext cx="5579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838200"/>
            <a:ext cx="6400800" cy="840125"/>
          </a:xfrm>
        </p:spPr>
        <p:txBody>
          <a:bodyPr/>
          <a:lstStyle/>
          <a:p>
            <a:r>
              <a:rPr lang="nl-NL" smtClean="0"/>
              <a:t>CBD Targets and GEO SBA Map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54075" y="4749800"/>
            <a:ext cx="18288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686050" y="4743450"/>
            <a:ext cx="74295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701925" y="2333625"/>
            <a:ext cx="2095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955925" y="2336800"/>
            <a:ext cx="2095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419475" y="2333625"/>
            <a:ext cx="422275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854450" y="2335213"/>
            <a:ext cx="209550" cy="2582862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095750" y="2330450"/>
            <a:ext cx="2095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429000" y="4746625"/>
            <a:ext cx="15240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953000" y="4746625"/>
            <a:ext cx="23622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7315200" y="4749800"/>
            <a:ext cx="1679575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940300" y="2333625"/>
            <a:ext cx="34290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5276850" y="2335213"/>
            <a:ext cx="438150" cy="2582862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715000" y="2333625"/>
            <a:ext cx="34290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045200" y="2330450"/>
            <a:ext cx="4381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477000" y="2333625"/>
            <a:ext cx="4381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315200" y="2333625"/>
            <a:ext cx="60960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924800" y="2333625"/>
            <a:ext cx="438150" cy="2582863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8343900" y="2332038"/>
            <a:ext cx="438150" cy="2582862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8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 noChangeAspect="1"/>
          </p:cNvGrpSpPr>
          <p:nvPr/>
        </p:nvGrpSpPr>
        <p:grpSpPr bwMode="auto">
          <a:xfrm>
            <a:off x="152400" y="1981200"/>
            <a:ext cx="8870950" cy="3311525"/>
            <a:chOff x="96" y="1248"/>
            <a:chExt cx="5588" cy="2086"/>
          </a:xfrm>
        </p:grpSpPr>
        <p:sp>
          <p:nvSpPr>
            <p:cNvPr id="133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5588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114" y="1239"/>
              <a:ext cx="5579" cy="2095"/>
              <a:chOff x="114" y="1239"/>
              <a:chExt cx="5579" cy="2095"/>
            </a:xfrm>
          </p:grpSpPr>
          <p:sp>
            <p:nvSpPr>
              <p:cNvPr id="13369" name="Rectangle 5"/>
              <p:cNvSpPr>
                <a:spLocks noChangeArrowheads="1"/>
              </p:cNvSpPr>
              <p:nvPr/>
            </p:nvSpPr>
            <p:spPr bwMode="auto">
              <a:xfrm>
                <a:off x="1012" y="2268"/>
                <a:ext cx="4667" cy="11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0" name="Rectangle 6"/>
              <p:cNvSpPr>
                <a:spLocks noChangeArrowheads="1"/>
              </p:cNvSpPr>
              <p:nvPr/>
            </p:nvSpPr>
            <p:spPr bwMode="auto">
              <a:xfrm>
                <a:off x="2416" y="2378"/>
                <a:ext cx="310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1" name="Rectangle 7"/>
              <p:cNvSpPr>
                <a:spLocks noChangeArrowheads="1"/>
              </p:cNvSpPr>
              <p:nvPr/>
            </p:nvSpPr>
            <p:spPr bwMode="auto">
              <a:xfrm>
                <a:off x="3104" y="2378"/>
                <a:ext cx="488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2" name="Rectangle 8"/>
              <p:cNvSpPr>
                <a:spLocks noChangeArrowheads="1"/>
              </p:cNvSpPr>
              <p:nvPr/>
            </p:nvSpPr>
            <p:spPr bwMode="auto">
              <a:xfrm>
                <a:off x="3820" y="2378"/>
                <a:ext cx="533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3" name="Rectangle 9"/>
              <p:cNvSpPr>
                <a:spLocks noChangeArrowheads="1"/>
              </p:cNvSpPr>
              <p:nvPr/>
            </p:nvSpPr>
            <p:spPr bwMode="auto">
              <a:xfrm>
                <a:off x="2721" y="2482"/>
                <a:ext cx="383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4" name="Rectangle 10"/>
              <p:cNvSpPr>
                <a:spLocks noChangeArrowheads="1"/>
              </p:cNvSpPr>
              <p:nvPr/>
            </p:nvSpPr>
            <p:spPr bwMode="auto">
              <a:xfrm>
                <a:off x="4084" y="2482"/>
                <a:ext cx="269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5" name="Rectangle 11"/>
              <p:cNvSpPr>
                <a:spLocks noChangeArrowheads="1"/>
              </p:cNvSpPr>
              <p:nvPr/>
            </p:nvSpPr>
            <p:spPr bwMode="auto">
              <a:xfrm>
                <a:off x="2001" y="2587"/>
                <a:ext cx="151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6" name="Rectangle 12"/>
              <p:cNvSpPr>
                <a:spLocks noChangeArrowheads="1"/>
              </p:cNvSpPr>
              <p:nvPr/>
            </p:nvSpPr>
            <p:spPr bwMode="auto">
              <a:xfrm>
                <a:off x="2416" y="2587"/>
                <a:ext cx="15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7" name="Rectangle 13"/>
              <p:cNvSpPr>
                <a:spLocks noChangeArrowheads="1"/>
              </p:cNvSpPr>
              <p:nvPr/>
            </p:nvSpPr>
            <p:spPr bwMode="auto">
              <a:xfrm>
                <a:off x="2721" y="2587"/>
                <a:ext cx="1896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8" name="Rectangle 14"/>
              <p:cNvSpPr>
                <a:spLocks noChangeArrowheads="1"/>
              </p:cNvSpPr>
              <p:nvPr/>
            </p:nvSpPr>
            <p:spPr bwMode="auto">
              <a:xfrm>
                <a:off x="1012" y="2692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79" name="Rectangle 15"/>
              <p:cNvSpPr>
                <a:spLocks noChangeArrowheads="1"/>
              </p:cNvSpPr>
              <p:nvPr/>
            </p:nvSpPr>
            <p:spPr bwMode="auto">
              <a:xfrm>
                <a:off x="1696" y="2692"/>
                <a:ext cx="150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0" name="Rectangle 16"/>
              <p:cNvSpPr>
                <a:spLocks noChangeArrowheads="1"/>
              </p:cNvSpPr>
              <p:nvPr/>
            </p:nvSpPr>
            <p:spPr bwMode="auto">
              <a:xfrm>
                <a:off x="2152" y="2692"/>
                <a:ext cx="57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1" name="Rectangle 17"/>
              <p:cNvSpPr>
                <a:spLocks noChangeArrowheads="1"/>
              </p:cNvSpPr>
              <p:nvPr/>
            </p:nvSpPr>
            <p:spPr bwMode="auto">
              <a:xfrm>
                <a:off x="3592" y="2692"/>
                <a:ext cx="492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2" name="Rectangle 18"/>
              <p:cNvSpPr>
                <a:spLocks noChangeArrowheads="1"/>
              </p:cNvSpPr>
              <p:nvPr/>
            </p:nvSpPr>
            <p:spPr bwMode="auto">
              <a:xfrm>
                <a:off x="2571" y="2797"/>
                <a:ext cx="155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3" name="Rectangle 19"/>
              <p:cNvSpPr>
                <a:spLocks noChangeArrowheads="1"/>
              </p:cNvSpPr>
              <p:nvPr/>
            </p:nvSpPr>
            <p:spPr bwMode="auto">
              <a:xfrm>
                <a:off x="3820" y="2797"/>
                <a:ext cx="264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4" name="Rectangle 20"/>
              <p:cNvSpPr>
                <a:spLocks noChangeArrowheads="1"/>
              </p:cNvSpPr>
              <p:nvPr/>
            </p:nvSpPr>
            <p:spPr bwMode="auto">
              <a:xfrm>
                <a:off x="1012" y="2897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5" name="Rectangle 21"/>
              <p:cNvSpPr>
                <a:spLocks noChangeArrowheads="1"/>
              </p:cNvSpPr>
              <p:nvPr/>
            </p:nvSpPr>
            <p:spPr bwMode="auto">
              <a:xfrm>
                <a:off x="1846" y="2897"/>
                <a:ext cx="1746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6" name="Rectangle 22"/>
              <p:cNvSpPr>
                <a:spLocks noChangeArrowheads="1"/>
              </p:cNvSpPr>
              <p:nvPr/>
            </p:nvSpPr>
            <p:spPr bwMode="auto">
              <a:xfrm>
                <a:off x="1012" y="3002"/>
                <a:ext cx="52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7" name="Rectangle 23"/>
              <p:cNvSpPr>
                <a:spLocks noChangeArrowheads="1"/>
              </p:cNvSpPr>
              <p:nvPr/>
            </p:nvSpPr>
            <p:spPr bwMode="auto">
              <a:xfrm>
                <a:off x="1696" y="3002"/>
                <a:ext cx="305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8" name="Rectangle 24"/>
              <p:cNvSpPr>
                <a:spLocks noChangeArrowheads="1"/>
              </p:cNvSpPr>
              <p:nvPr/>
            </p:nvSpPr>
            <p:spPr bwMode="auto">
              <a:xfrm>
                <a:off x="2152" y="3002"/>
                <a:ext cx="574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89" name="Rectangle 25"/>
              <p:cNvSpPr>
                <a:spLocks noChangeArrowheads="1"/>
              </p:cNvSpPr>
              <p:nvPr/>
            </p:nvSpPr>
            <p:spPr bwMode="auto">
              <a:xfrm>
                <a:off x="3104" y="3002"/>
                <a:ext cx="1249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0" name="Rectangle 26"/>
              <p:cNvSpPr>
                <a:spLocks noChangeArrowheads="1"/>
              </p:cNvSpPr>
              <p:nvPr/>
            </p:nvSpPr>
            <p:spPr bwMode="auto">
              <a:xfrm>
                <a:off x="4617" y="3002"/>
                <a:ext cx="912" cy="104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1" name="Rectangle 27"/>
              <p:cNvSpPr>
                <a:spLocks noChangeArrowheads="1"/>
              </p:cNvSpPr>
              <p:nvPr/>
            </p:nvSpPr>
            <p:spPr bwMode="auto">
              <a:xfrm>
                <a:off x="1276" y="3106"/>
                <a:ext cx="26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2" name="Rectangle 28"/>
              <p:cNvSpPr>
                <a:spLocks noChangeArrowheads="1"/>
              </p:cNvSpPr>
              <p:nvPr/>
            </p:nvSpPr>
            <p:spPr bwMode="auto">
              <a:xfrm>
                <a:off x="1846" y="3106"/>
                <a:ext cx="155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3" name="Rectangle 29"/>
              <p:cNvSpPr>
                <a:spLocks noChangeArrowheads="1"/>
              </p:cNvSpPr>
              <p:nvPr/>
            </p:nvSpPr>
            <p:spPr bwMode="auto">
              <a:xfrm>
                <a:off x="2152" y="3106"/>
                <a:ext cx="269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4" name="Rectangle 30"/>
              <p:cNvSpPr>
                <a:spLocks noChangeArrowheads="1"/>
              </p:cNvSpPr>
              <p:nvPr/>
            </p:nvSpPr>
            <p:spPr bwMode="auto">
              <a:xfrm>
                <a:off x="3104" y="3106"/>
                <a:ext cx="488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5" name="Rectangle 31"/>
              <p:cNvSpPr>
                <a:spLocks noChangeArrowheads="1"/>
              </p:cNvSpPr>
              <p:nvPr/>
            </p:nvSpPr>
            <p:spPr bwMode="auto">
              <a:xfrm>
                <a:off x="3820" y="3106"/>
                <a:ext cx="533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6" name="Rectangle 32"/>
              <p:cNvSpPr>
                <a:spLocks noChangeArrowheads="1"/>
              </p:cNvSpPr>
              <p:nvPr/>
            </p:nvSpPr>
            <p:spPr bwMode="auto">
              <a:xfrm>
                <a:off x="4996" y="3106"/>
                <a:ext cx="264" cy="10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7" name="Rectangle 33"/>
              <p:cNvSpPr>
                <a:spLocks noChangeArrowheads="1"/>
              </p:cNvSpPr>
              <p:nvPr/>
            </p:nvSpPr>
            <p:spPr bwMode="auto">
              <a:xfrm>
                <a:off x="1541" y="3211"/>
                <a:ext cx="305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8" name="Rectangle 34"/>
              <p:cNvSpPr>
                <a:spLocks noChangeArrowheads="1"/>
              </p:cNvSpPr>
              <p:nvPr/>
            </p:nvSpPr>
            <p:spPr bwMode="auto">
              <a:xfrm>
                <a:off x="2001" y="3211"/>
                <a:ext cx="151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399" name="Rectangle 35"/>
              <p:cNvSpPr>
                <a:spLocks noChangeArrowheads="1"/>
              </p:cNvSpPr>
              <p:nvPr/>
            </p:nvSpPr>
            <p:spPr bwMode="auto">
              <a:xfrm>
                <a:off x="2416" y="3211"/>
                <a:ext cx="155" cy="10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0" name="Rectangle 36"/>
              <p:cNvSpPr>
                <a:spLocks noChangeArrowheads="1"/>
              </p:cNvSpPr>
              <p:nvPr/>
            </p:nvSpPr>
            <p:spPr bwMode="auto">
              <a:xfrm rot="-5400000">
                <a:off x="774" y="1858"/>
                <a:ext cx="68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1. Awareness of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1" name="Rectangle 37"/>
              <p:cNvSpPr>
                <a:spLocks noChangeArrowheads="1"/>
              </p:cNvSpPr>
              <p:nvPr/>
            </p:nvSpPr>
            <p:spPr bwMode="auto">
              <a:xfrm rot="-5400000">
                <a:off x="986" y="1965"/>
                <a:ext cx="4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biodiversity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2" name="Rectangle 38"/>
              <p:cNvSpPr>
                <a:spLocks noChangeArrowheads="1"/>
              </p:cNvSpPr>
              <p:nvPr/>
            </p:nvSpPr>
            <p:spPr bwMode="auto">
              <a:xfrm rot="-5400000">
                <a:off x="1076" y="1890"/>
                <a:ext cx="6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2. Value of BD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3" name="Rectangle 39"/>
              <p:cNvSpPr>
                <a:spLocks noChangeArrowheads="1"/>
              </p:cNvSpPr>
              <p:nvPr/>
            </p:nvSpPr>
            <p:spPr bwMode="auto">
              <a:xfrm rot="-5400000">
                <a:off x="1276" y="1990"/>
                <a:ext cx="41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integrated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4" name="Rectangle 40"/>
              <p:cNvSpPr>
                <a:spLocks noChangeArrowheads="1"/>
              </p:cNvSpPr>
              <p:nvPr/>
            </p:nvSpPr>
            <p:spPr bwMode="auto">
              <a:xfrm rot="-5400000">
                <a:off x="1242" y="1801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3. Incentives for BD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5" name="Rectangle 41"/>
              <p:cNvSpPr>
                <a:spLocks noChangeArrowheads="1"/>
              </p:cNvSpPr>
              <p:nvPr/>
            </p:nvSpPr>
            <p:spPr bwMode="auto">
              <a:xfrm rot="-5400000">
                <a:off x="1476" y="1885"/>
                <a:ext cx="62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4. Sustainability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6" name="Rectangle 42"/>
              <p:cNvSpPr>
                <a:spLocks noChangeArrowheads="1"/>
              </p:cNvSpPr>
              <p:nvPr/>
            </p:nvSpPr>
            <p:spPr bwMode="auto">
              <a:xfrm rot="-5400000">
                <a:off x="1656" y="1909"/>
                <a:ext cx="5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5. Habitat loss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7" name="Rectangle 43"/>
              <p:cNvSpPr>
                <a:spLocks noChangeArrowheads="1"/>
              </p:cNvSpPr>
              <p:nvPr/>
            </p:nvSpPr>
            <p:spPr bwMode="auto">
              <a:xfrm rot="-5400000">
                <a:off x="1698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6. Marine resources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8" name="Rectangle 44"/>
              <p:cNvSpPr>
                <a:spLocks noChangeArrowheads="1"/>
              </p:cNvSpPr>
              <p:nvPr/>
            </p:nvSpPr>
            <p:spPr bwMode="auto">
              <a:xfrm rot="-5400000">
                <a:off x="1844" y="1782"/>
                <a:ext cx="8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7. Agriculture, forest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09" name="Rectangle 45"/>
              <p:cNvSpPr>
                <a:spLocks noChangeArrowheads="1"/>
              </p:cNvSpPr>
              <p:nvPr/>
            </p:nvSpPr>
            <p:spPr bwMode="auto">
              <a:xfrm rot="-5400000">
                <a:off x="2044" y="1877"/>
                <a:ext cx="64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and aquaculture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0" name="Rectangle 46"/>
              <p:cNvSpPr>
                <a:spLocks noChangeArrowheads="1"/>
              </p:cNvSpPr>
              <p:nvPr/>
            </p:nvSpPr>
            <p:spPr bwMode="auto">
              <a:xfrm rot="-5400000">
                <a:off x="2286" y="1969"/>
                <a:ext cx="46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8. Pollution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1" name="Rectangle 47"/>
              <p:cNvSpPr>
                <a:spLocks noChangeArrowheads="1"/>
              </p:cNvSpPr>
              <p:nvPr/>
            </p:nvSpPr>
            <p:spPr bwMode="auto">
              <a:xfrm rot="-5400000">
                <a:off x="2345" y="1873"/>
                <a:ext cx="65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9. Alien species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2" name="Rectangle 48"/>
              <p:cNvSpPr>
                <a:spLocks noChangeArrowheads="1"/>
              </p:cNvSpPr>
              <p:nvPr/>
            </p:nvSpPr>
            <p:spPr bwMode="auto">
              <a:xfrm rot="-5400000">
                <a:off x="2441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10. Coral reefs and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3" name="Rectangle 49"/>
              <p:cNvSpPr>
                <a:spLocks noChangeArrowheads="1"/>
              </p:cNvSpPr>
              <p:nvPr/>
            </p:nvSpPr>
            <p:spPr bwMode="auto">
              <a:xfrm rot="-5400000">
                <a:off x="2600" y="1855"/>
                <a:ext cx="68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other threatened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4" name="Rectangle 50"/>
              <p:cNvSpPr>
                <a:spLocks noChangeArrowheads="1"/>
              </p:cNvSpPr>
              <p:nvPr/>
            </p:nvSpPr>
            <p:spPr bwMode="auto">
              <a:xfrm rot="-5400000">
                <a:off x="2792" y="1946"/>
                <a:ext cx="5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ecosystems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5" name="Rectangle 51"/>
              <p:cNvSpPr>
                <a:spLocks noChangeArrowheads="1"/>
              </p:cNvSpPr>
              <p:nvPr/>
            </p:nvSpPr>
            <p:spPr bwMode="auto">
              <a:xfrm rot="-5400000">
                <a:off x="2874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11. Protected areas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6" name="Rectangle 52"/>
              <p:cNvSpPr>
                <a:spLocks noChangeArrowheads="1"/>
              </p:cNvSpPr>
              <p:nvPr/>
            </p:nvSpPr>
            <p:spPr bwMode="auto">
              <a:xfrm rot="-5400000">
                <a:off x="3113" y="1875"/>
                <a:ext cx="64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12. Threatened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7" name="Rectangle 53"/>
              <p:cNvSpPr>
                <a:spLocks noChangeArrowheads="1"/>
              </p:cNvSpPr>
              <p:nvPr/>
            </p:nvSpPr>
            <p:spPr bwMode="auto">
              <a:xfrm rot="-5400000">
                <a:off x="3366" y="2028"/>
                <a:ext cx="34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species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8" name="Rectangle 54"/>
              <p:cNvSpPr>
                <a:spLocks noChangeArrowheads="1"/>
              </p:cNvSpPr>
              <p:nvPr/>
            </p:nvSpPr>
            <p:spPr bwMode="auto">
              <a:xfrm rot="-5400000">
                <a:off x="3354" y="1789"/>
                <a:ext cx="8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13. Genetic 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19" name="Rectangle 55"/>
              <p:cNvSpPr>
                <a:spLocks noChangeArrowheads="1"/>
              </p:cNvSpPr>
              <p:nvPr/>
            </p:nvSpPr>
            <p:spPr bwMode="auto">
              <a:xfrm rot="-5400000">
                <a:off x="3605" y="1880"/>
                <a:ext cx="63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14. Ecosystem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0" name="Rectangle 56"/>
              <p:cNvSpPr>
                <a:spLocks noChangeArrowheads="1"/>
              </p:cNvSpPr>
              <p:nvPr/>
            </p:nvSpPr>
            <p:spPr bwMode="auto">
              <a:xfrm rot="-5400000">
                <a:off x="3842" y="2012"/>
                <a:ext cx="37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Services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1" name="Rectangle 57"/>
              <p:cNvSpPr>
                <a:spLocks noChangeArrowheads="1"/>
              </p:cNvSpPr>
              <p:nvPr/>
            </p:nvSpPr>
            <p:spPr bwMode="auto">
              <a:xfrm rot="-5400000">
                <a:off x="3792" y="1798"/>
                <a:ext cx="80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15. Climate change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2" name="Rectangle 58"/>
              <p:cNvSpPr>
                <a:spLocks noChangeArrowheads="1"/>
              </p:cNvSpPr>
              <p:nvPr/>
            </p:nvSpPr>
            <p:spPr bwMode="auto">
              <a:xfrm rot="-5400000">
                <a:off x="4091" y="1996"/>
                <a:ext cx="4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resilience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3" name="Rectangle 59"/>
              <p:cNvSpPr>
                <a:spLocks noChangeArrowheads="1"/>
              </p:cNvSpPr>
              <p:nvPr/>
            </p:nvSpPr>
            <p:spPr bwMode="auto">
              <a:xfrm rot="-5400000">
                <a:off x="4127" y="1868"/>
                <a:ext cx="66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16. Access and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4" name="Rectangle 60"/>
              <p:cNvSpPr>
                <a:spLocks noChangeArrowheads="1"/>
              </p:cNvSpPr>
              <p:nvPr/>
            </p:nvSpPr>
            <p:spPr bwMode="auto">
              <a:xfrm rot="-5400000">
                <a:off x="4251" y="1887"/>
                <a:ext cx="62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Benefit Sharing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5" name="Rectangle 61"/>
              <p:cNvSpPr>
                <a:spLocks noChangeArrowheads="1"/>
              </p:cNvSpPr>
              <p:nvPr/>
            </p:nvSpPr>
            <p:spPr bwMode="auto">
              <a:xfrm rot="-5400000">
                <a:off x="4403" y="1871"/>
                <a:ext cx="65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17. National BD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6" name="Rectangle 62"/>
              <p:cNvSpPr>
                <a:spLocks noChangeArrowheads="1"/>
              </p:cNvSpPr>
              <p:nvPr/>
            </p:nvSpPr>
            <p:spPr bwMode="auto">
              <a:xfrm rot="-5400000">
                <a:off x="4437" y="1800"/>
                <a:ext cx="79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Strategies &amp; Action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7" name="Rectangle 63"/>
              <p:cNvSpPr>
                <a:spLocks noChangeArrowheads="1"/>
              </p:cNvSpPr>
              <p:nvPr/>
            </p:nvSpPr>
            <p:spPr bwMode="auto">
              <a:xfrm rot="-5400000">
                <a:off x="4815" y="2073"/>
                <a:ext cx="25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Plans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8" name="Rectangle 64"/>
              <p:cNvSpPr>
                <a:spLocks noChangeArrowheads="1"/>
              </p:cNvSpPr>
              <p:nvPr/>
            </p:nvSpPr>
            <p:spPr bwMode="auto">
              <a:xfrm rot="-5400000">
                <a:off x="4783" y="1882"/>
                <a:ext cx="6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18. Indigenous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29" name="Rectangle 65"/>
              <p:cNvSpPr>
                <a:spLocks noChangeArrowheads="1"/>
              </p:cNvSpPr>
              <p:nvPr/>
            </p:nvSpPr>
            <p:spPr bwMode="auto">
              <a:xfrm rot="-5400000">
                <a:off x="4979" y="1973"/>
                <a:ext cx="45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knowledge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0" name="Rectangle 66"/>
              <p:cNvSpPr>
                <a:spLocks noChangeArrowheads="1"/>
              </p:cNvSpPr>
              <p:nvPr/>
            </p:nvSpPr>
            <p:spPr bwMode="auto">
              <a:xfrm rot="-5400000">
                <a:off x="5050" y="1880"/>
                <a:ext cx="63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19. Knowledge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1" name="Rectangle 67"/>
              <p:cNvSpPr>
                <a:spLocks noChangeArrowheads="1"/>
              </p:cNvSpPr>
              <p:nvPr/>
            </p:nvSpPr>
            <p:spPr bwMode="auto">
              <a:xfrm rot="-5400000">
                <a:off x="5317" y="2042"/>
                <a:ext cx="31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sharing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2" name="Rectangle 68"/>
              <p:cNvSpPr>
                <a:spLocks noChangeArrowheads="1"/>
              </p:cNvSpPr>
              <p:nvPr/>
            </p:nvSpPr>
            <p:spPr bwMode="auto">
              <a:xfrm rot="-5400000">
                <a:off x="5321" y="1896"/>
                <a:ext cx="6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20. Resources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3" name="Rectangle 69"/>
              <p:cNvSpPr>
                <a:spLocks noChangeArrowheads="1"/>
              </p:cNvSpPr>
              <p:nvPr/>
            </p:nvSpPr>
            <p:spPr bwMode="auto">
              <a:xfrm>
                <a:off x="543" y="2277"/>
                <a:ext cx="4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Biodiversity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4" name="Rectangle 70"/>
              <p:cNvSpPr>
                <a:spLocks noChangeArrowheads="1"/>
              </p:cNvSpPr>
              <p:nvPr/>
            </p:nvSpPr>
            <p:spPr bwMode="auto">
              <a:xfrm>
                <a:off x="543" y="2382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Water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5" name="Rectangle 71"/>
              <p:cNvSpPr>
                <a:spLocks noChangeArrowheads="1"/>
              </p:cNvSpPr>
              <p:nvPr/>
            </p:nvSpPr>
            <p:spPr bwMode="auto">
              <a:xfrm>
                <a:off x="543" y="2487"/>
                <a:ext cx="32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Climate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6" name="Rectangle 72"/>
              <p:cNvSpPr>
                <a:spLocks noChangeArrowheads="1"/>
              </p:cNvSpPr>
              <p:nvPr/>
            </p:nvSpPr>
            <p:spPr bwMode="auto">
              <a:xfrm>
                <a:off x="543" y="2592"/>
                <a:ext cx="4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Ecosystem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7" name="Rectangle 73"/>
              <p:cNvSpPr>
                <a:spLocks noChangeArrowheads="1"/>
              </p:cNvSpPr>
              <p:nvPr/>
            </p:nvSpPr>
            <p:spPr bwMode="auto">
              <a:xfrm>
                <a:off x="543" y="2696"/>
                <a:ext cx="44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Agriculture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8" name="Rectangle 74"/>
              <p:cNvSpPr>
                <a:spLocks noChangeArrowheads="1"/>
              </p:cNvSpPr>
              <p:nvPr/>
            </p:nvSpPr>
            <p:spPr bwMode="auto">
              <a:xfrm>
                <a:off x="543" y="2801"/>
                <a:ext cx="27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Health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39" name="Rectangle 75"/>
              <p:cNvSpPr>
                <a:spLocks noChangeArrowheads="1"/>
              </p:cNvSpPr>
              <p:nvPr/>
            </p:nvSpPr>
            <p:spPr bwMode="auto">
              <a:xfrm>
                <a:off x="543" y="2901"/>
                <a:ext cx="2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Ocean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0" name="Rectangle 76"/>
              <p:cNvSpPr>
                <a:spLocks noChangeArrowheads="1"/>
              </p:cNvSpPr>
              <p:nvPr/>
            </p:nvSpPr>
            <p:spPr bwMode="auto">
              <a:xfrm>
                <a:off x="543" y="3006"/>
                <a:ext cx="48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Land Cover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1" name="Rectangle 77"/>
              <p:cNvSpPr>
                <a:spLocks noChangeArrowheads="1"/>
              </p:cNvSpPr>
              <p:nvPr/>
            </p:nvSpPr>
            <p:spPr bwMode="auto">
              <a:xfrm>
                <a:off x="543" y="3111"/>
                <a:ext cx="28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Forest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2" name="Rectangle 78"/>
              <p:cNvSpPr>
                <a:spLocks noChangeArrowheads="1"/>
              </p:cNvSpPr>
              <p:nvPr/>
            </p:nvSpPr>
            <p:spPr bwMode="auto">
              <a:xfrm>
                <a:off x="543" y="3216"/>
                <a:ext cx="34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Impacts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3" name="Rectangle 79"/>
              <p:cNvSpPr>
                <a:spLocks noChangeArrowheads="1"/>
              </p:cNvSpPr>
              <p:nvPr/>
            </p:nvSpPr>
            <p:spPr bwMode="auto">
              <a:xfrm rot="-5400000">
                <a:off x="12" y="2623"/>
                <a:ext cx="40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Societal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4" name="Rectangle 80"/>
              <p:cNvSpPr>
                <a:spLocks noChangeArrowheads="1"/>
              </p:cNvSpPr>
              <p:nvPr/>
            </p:nvSpPr>
            <p:spPr bwMode="auto">
              <a:xfrm rot="-5400000">
                <a:off x="138" y="2644"/>
                <a:ext cx="36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Benefit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5" name="Rectangle 81"/>
              <p:cNvSpPr>
                <a:spLocks noChangeArrowheads="1"/>
              </p:cNvSpPr>
              <p:nvPr/>
            </p:nvSpPr>
            <p:spPr bwMode="auto">
              <a:xfrm rot="-5400000">
                <a:off x="92" y="2489"/>
                <a:ext cx="67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Areas/Targets*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6" name="Rectangle 82"/>
              <p:cNvSpPr>
                <a:spLocks noChangeArrowheads="1"/>
              </p:cNvSpPr>
              <p:nvPr/>
            </p:nvSpPr>
            <p:spPr bwMode="auto">
              <a:xfrm rot="-5400000">
                <a:off x="88" y="3077"/>
                <a:ext cx="32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Cross-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7" name="Rectangle 83"/>
              <p:cNvSpPr>
                <a:spLocks noChangeArrowheads="1"/>
              </p:cNvSpPr>
              <p:nvPr/>
            </p:nvSpPr>
            <p:spPr bwMode="auto">
              <a:xfrm rot="-5400000">
                <a:off x="181" y="3061"/>
                <a:ext cx="35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cutting 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8" name="Rectangle 84"/>
              <p:cNvSpPr>
                <a:spLocks noChangeArrowheads="1"/>
              </p:cNvSpPr>
              <p:nvPr/>
            </p:nvSpPr>
            <p:spPr bwMode="auto">
              <a:xfrm rot="-5400000">
                <a:off x="320" y="3095"/>
                <a:ext cx="28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Areas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49" name="Rectangle 85"/>
              <p:cNvSpPr>
                <a:spLocks noChangeArrowheads="1"/>
              </p:cNvSpPr>
              <p:nvPr/>
            </p:nvSpPr>
            <p:spPr bwMode="auto">
              <a:xfrm>
                <a:off x="2831" y="1262"/>
                <a:ext cx="113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Aichi Biodiversity Targets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0" name="Rectangle 86"/>
              <p:cNvSpPr>
                <a:spLocks noChangeArrowheads="1"/>
              </p:cNvSpPr>
              <p:nvPr/>
            </p:nvSpPr>
            <p:spPr bwMode="auto">
              <a:xfrm>
                <a:off x="1108" y="1366"/>
                <a:ext cx="7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A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1" name="Rectangle 87"/>
              <p:cNvSpPr>
                <a:spLocks noChangeArrowheads="1"/>
              </p:cNvSpPr>
              <p:nvPr/>
            </p:nvSpPr>
            <p:spPr bwMode="auto">
              <a:xfrm>
                <a:off x="2152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B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2" name="Rectangle 88"/>
              <p:cNvSpPr>
                <a:spLocks noChangeArrowheads="1"/>
              </p:cNvSpPr>
              <p:nvPr/>
            </p:nvSpPr>
            <p:spPr bwMode="auto">
              <a:xfrm>
                <a:off x="3136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C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3" name="Rectangle 89"/>
              <p:cNvSpPr>
                <a:spLocks noChangeArrowheads="1"/>
              </p:cNvSpPr>
              <p:nvPr/>
            </p:nvSpPr>
            <p:spPr bwMode="auto">
              <a:xfrm>
                <a:off x="3893" y="1366"/>
                <a:ext cx="7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D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4" name="Rectangle 90"/>
              <p:cNvSpPr>
                <a:spLocks noChangeArrowheads="1"/>
              </p:cNvSpPr>
              <p:nvPr/>
            </p:nvSpPr>
            <p:spPr bwMode="auto">
              <a:xfrm>
                <a:off x="4827" y="1366"/>
                <a:ext cx="72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none">
                    <a:solidFill>
                      <a:srgbClr val="000000"/>
                    </a:solidFill>
                    <a:latin typeface="Arial" charset="0"/>
                    <a:ea typeface="宋体" pitchFamily="2" charset="-122"/>
                  </a:rPr>
                  <a:t>Strategic Goal E</a:t>
                </a:r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5" name="Line 91"/>
              <p:cNvSpPr>
                <a:spLocks noChangeShapeType="1"/>
              </p:cNvSpPr>
              <p:nvPr/>
            </p:nvSpPr>
            <p:spPr bwMode="auto">
              <a:xfrm>
                <a:off x="1021" y="1462"/>
                <a:ext cx="8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56" name="Rectangle 92"/>
              <p:cNvSpPr>
                <a:spLocks noChangeArrowheads="1"/>
              </p:cNvSpPr>
              <p:nvPr/>
            </p:nvSpPr>
            <p:spPr bwMode="auto">
              <a:xfrm>
                <a:off x="1021" y="1462"/>
                <a:ext cx="816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7" name="Line 93"/>
              <p:cNvSpPr>
                <a:spLocks noChangeShapeType="1"/>
              </p:cNvSpPr>
              <p:nvPr/>
            </p:nvSpPr>
            <p:spPr bwMode="auto">
              <a:xfrm>
                <a:off x="1860" y="146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58" name="Rectangle 94"/>
              <p:cNvSpPr>
                <a:spLocks noChangeArrowheads="1"/>
              </p:cNvSpPr>
              <p:nvPr/>
            </p:nvSpPr>
            <p:spPr bwMode="auto">
              <a:xfrm>
                <a:off x="1860" y="146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59" name="Line 95"/>
              <p:cNvSpPr>
                <a:spLocks noChangeShapeType="1"/>
              </p:cNvSpPr>
              <p:nvPr/>
            </p:nvSpPr>
            <p:spPr bwMode="auto">
              <a:xfrm>
                <a:off x="3113" y="146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0" name="Rectangle 96"/>
              <p:cNvSpPr>
                <a:spLocks noChangeArrowheads="1"/>
              </p:cNvSpPr>
              <p:nvPr/>
            </p:nvSpPr>
            <p:spPr bwMode="auto">
              <a:xfrm>
                <a:off x="3113" y="146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61" name="Line 97"/>
              <p:cNvSpPr>
                <a:spLocks noChangeShapeType="1"/>
              </p:cNvSpPr>
              <p:nvPr/>
            </p:nvSpPr>
            <p:spPr bwMode="auto">
              <a:xfrm>
                <a:off x="3829" y="146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2" name="Rectangle 98"/>
              <p:cNvSpPr>
                <a:spLocks noChangeArrowheads="1"/>
              </p:cNvSpPr>
              <p:nvPr/>
            </p:nvSpPr>
            <p:spPr bwMode="auto">
              <a:xfrm>
                <a:off x="3829" y="146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63" name="Rectangle 99"/>
              <p:cNvSpPr>
                <a:spLocks noChangeArrowheads="1"/>
              </p:cNvSpPr>
              <p:nvPr/>
            </p:nvSpPr>
            <p:spPr bwMode="auto">
              <a:xfrm>
                <a:off x="114" y="2255"/>
                <a:ext cx="907" cy="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64" name="Line 100"/>
              <p:cNvSpPr>
                <a:spLocks noChangeShapeType="1"/>
              </p:cNvSpPr>
              <p:nvPr/>
            </p:nvSpPr>
            <p:spPr bwMode="auto">
              <a:xfrm>
                <a:off x="1021" y="2264"/>
                <a:ext cx="8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5" name="Rectangle 101"/>
              <p:cNvSpPr>
                <a:spLocks noChangeArrowheads="1"/>
              </p:cNvSpPr>
              <p:nvPr/>
            </p:nvSpPr>
            <p:spPr bwMode="auto">
              <a:xfrm>
                <a:off x="1021" y="2264"/>
                <a:ext cx="816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66" name="Line 102"/>
              <p:cNvSpPr>
                <a:spLocks noChangeShapeType="1"/>
              </p:cNvSpPr>
              <p:nvPr/>
            </p:nvSpPr>
            <p:spPr bwMode="auto">
              <a:xfrm>
                <a:off x="1860" y="2264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7" name="Rectangle 103"/>
              <p:cNvSpPr>
                <a:spLocks noChangeArrowheads="1"/>
              </p:cNvSpPr>
              <p:nvPr/>
            </p:nvSpPr>
            <p:spPr bwMode="auto">
              <a:xfrm>
                <a:off x="1860" y="2264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68" name="Line 104"/>
              <p:cNvSpPr>
                <a:spLocks noChangeShapeType="1"/>
              </p:cNvSpPr>
              <p:nvPr/>
            </p:nvSpPr>
            <p:spPr bwMode="auto">
              <a:xfrm>
                <a:off x="3113" y="2264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9" name="Rectangle 105"/>
              <p:cNvSpPr>
                <a:spLocks noChangeArrowheads="1"/>
              </p:cNvSpPr>
              <p:nvPr/>
            </p:nvSpPr>
            <p:spPr bwMode="auto">
              <a:xfrm>
                <a:off x="3113" y="2264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0" name="Line 106"/>
              <p:cNvSpPr>
                <a:spLocks noChangeShapeType="1"/>
              </p:cNvSpPr>
              <p:nvPr/>
            </p:nvSpPr>
            <p:spPr bwMode="auto">
              <a:xfrm>
                <a:off x="3829" y="2264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1" name="Rectangle 107"/>
              <p:cNvSpPr>
                <a:spLocks noChangeArrowheads="1"/>
              </p:cNvSpPr>
              <p:nvPr/>
            </p:nvSpPr>
            <p:spPr bwMode="auto">
              <a:xfrm>
                <a:off x="3829" y="2264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2" name="Rectangle 108"/>
              <p:cNvSpPr>
                <a:spLocks noChangeArrowheads="1"/>
              </p:cNvSpPr>
              <p:nvPr/>
            </p:nvSpPr>
            <p:spPr bwMode="auto">
              <a:xfrm>
                <a:off x="998" y="1239"/>
                <a:ext cx="23" cy="104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3" name="Line 109"/>
              <p:cNvSpPr>
                <a:spLocks noChangeShapeType="1"/>
              </p:cNvSpPr>
              <p:nvPr/>
            </p:nvSpPr>
            <p:spPr bwMode="auto">
              <a:xfrm>
                <a:off x="529" y="2373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4" name="Rectangle 110"/>
              <p:cNvSpPr>
                <a:spLocks noChangeArrowheads="1"/>
              </p:cNvSpPr>
              <p:nvPr/>
            </p:nvSpPr>
            <p:spPr bwMode="auto">
              <a:xfrm>
                <a:off x="529" y="2373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5" name="Line 111"/>
              <p:cNvSpPr>
                <a:spLocks noChangeShapeType="1"/>
              </p:cNvSpPr>
              <p:nvPr/>
            </p:nvSpPr>
            <p:spPr bwMode="auto">
              <a:xfrm>
                <a:off x="1860" y="2373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6" name="Rectangle 112"/>
              <p:cNvSpPr>
                <a:spLocks noChangeArrowheads="1"/>
              </p:cNvSpPr>
              <p:nvPr/>
            </p:nvSpPr>
            <p:spPr bwMode="auto">
              <a:xfrm>
                <a:off x="1860" y="2373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7" name="Line 113"/>
              <p:cNvSpPr>
                <a:spLocks noChangeShapeType="1"/>
              </p:cNvSpPr>
              <p:nvPr/>
            </p:nvSpPr>
            <p:spPr bwMode="auto">
              <a:xfrm>
                <a:off x="3113" y="2373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8" name="Rectangle 114"/>
              <p:cNvSpPr>
                <a:spLocks noChangeArrowheads="1"/>
              </p:cNvSpPr>
              <p:nvPr/>
            </p:nvSpPr>
            <p:spPr bwMode="auto">
              <a:xfrm>
                <a:off x="3113" y="2373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79" name="Line 115"/>
              <p:cNvSpPr>
                <a:spLocks noChangeShapeType="1"/>
              </p:cNvSpPr>
              <p:nvPr/>
            </p:nvSpPr>
            <p:spPr bwMode="auto">
              <a:xfrm>
                <a:off x="3829" y="2373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0" name="Rectangle 116"/>
              <p:cNvSpPr>
                <a:spLocks noChangeArrowheads="1"/>
              </p:cNvSpPr>
              <p:nvPr/>
            </p:nvSpPr>
            <p:spPr bwMode="auto">
              <a:xfrm>
                <a:off x="3829" y="2373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81" name="Line 117"/>
              <p:cNvSpPr>
                <a:spLocks noChangeShapeType="1"/>
              </p:cNvSpPr>
              <p:nvPr/>
            </p:nvSpPr>
            <p:spPr bwMode="auto">
              <a:xfrm>
                <a:off x="529" y="2478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2" name="Rectangle 118"/>
              <p:cNvSpPr>
                <a:spLocks noChangeArrowheads="1"/>
              </p:cNvSpPr>
              <p:nvPr/>
            </p:nvSpPr>
            <p:spPr bwMode="auto">
              <a:xfrm>
                <a:off x="529" y="2478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83" name="Line 119"/>
              <p:cNvSpPr>
                <a:spLocks noChangeShapeType="1"/>
              </p:cNvSpPr>
              <p:nvPr/>
            </p:nvSpPr>
            <p:spPr bwMode="auto">
              <a:xfrm>
                <a:off x="1860" y="2478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4" name="Rectangle 120"/>
              <p:cNvSpPr>
                <a:spLocks noChangeArrowheads="1"/>
              </p:cNvSpPr>
              <p:nvPr/>
            </p:nvSpPr>
            <p:spPr bwMode="auto">
              <a:xfrm>
                <a:off x="1860" y="2478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85" name="Line 121"/>
              <p:cNvSpPr>
                <a:spLocks noChangeShapeType="1"/>
              </p:cNvSpPr>
              <p:nvPr/>
            </p:nvSpPr>
            <p:spPr bwMode="auto">
              <a:xfrm>
                <a:off x="3113" y="2478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6" name="Rectangle 122"/>
              <p:cNvSpPr>
                <a:spLocks noChangeArrowheads="1"/>
              </p:cNvSpPr>
              <p:nvPr/>
            </p:nvSpPr>
            <p:spPr bwMode="auto">
              <a:xfrm>
                <a:off x="3113" y="2478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87" name="Line 123"/>
              <p:cNvSpPr>
                <a:spLocks noChangeShapeType="1"/>
              </p:cNvSpPr>
              <p:nvPr/>
            </p:nvSpPr>
            <p:spPr bwMode="auto">
              <a:xfrm>
                <a:off x="3829" y="2478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8" name="Rectangle 124"/>
              <p:cNvSpPr>
                <a:spLocks noChangeArrowheads="1"/>
              </p:cNvSpPr>
              <p:nvPr/>
            </p:nvSpPr>
            <p:spPr bwMode="auto">
              <a:xfrm>
                <a:off x="3829" y="2478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89" name="Line 125"/>
              <p:cNvSpPr>
                <a:spLocks noChangeShapeType="1"/>
              </p:cNvSpPr>
              <p:nvPr/>
            </p:nvSpPr>
            <p:spPr bwMode="auto">
              <a:xfrm>
                <a:off x="529" y="2583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0" name="Rectangle 126"/>
              <p:cNvSpPr>
                <a:spLocks noChangeArrowheads="1"/>
              </p:cNvSpPr>
              <p:nvPr/>
            </p:nvSpPr>
            <p:spPr bwMode="auto">
              <a:xfrm>
                <a:off x="529" y="2583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91" name="Line 127"/>
              <p:cNvSpPr>
                <a:spLocks noChangeShapeType="1"/>
              </p:cNvSpPr>
              <p:nvPr/>
            </p:nvSpPr>
            <p:spPr bwMode="auto">
              <a:xfrm>
                <a:off x="1860" y="2583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2" name="Rectangle 128"/>
              <p:cNvSpPr>
                <a:spLocks noChangeArrowheads="1"/>
              </p:cNvSpPr>
              <p:nvPr/>
            </p:nvSpPr>
            <p:spPr bwMode="auto">
              <a:xfrm>
                <a:off x="1860" y="2583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93" name="Line 129"/>
              <p:cNvSpPr>
                <a:spLocks noChangeShapeType="1"/>
              </p:cNvSpPr>
              <p:nvPr/>
            </p:nvSpPr>
            <p:spPr bwMode="auto">
              <a:xfrm>
                <a:off x="3113" y="2583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4" name="Rectangle 130"/>
              <p:cNvSpPr>
                <a:spLocks noChangeArrowheads="1"/>
              </p:cNvSpPr>
              <p:nvPr/>
            </p:nvSpPr>
            <p:spPr bwMode="auto">
              <a:xfrm>
                <a:off x="3113" y="2583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95" name="Line 131"/>
              <p:cNvSpPr>
                <a:spLocks noChangeShapeType="1"/>
              </p:cNvSpPr>
              <p:nvPr/>
            </p:nvSpPr>
            <p:spPr bwMode="auto">
              <a:xfrm>
                <a:off x="3829" y="2583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6" name="Rectangle 132"/>
              <p:cNvSpPr>
                <a:spLocks noChangeArrowheads="1"/>
              </p:cNvSpPr>
              <p:nvPr/>
            </p:nvSpPr>
            <p:spPr bwMode="auto">
              <a:xfrm>
                <a:off x="3829" y="2583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97" name="Line 133"/>
              <p:cNvSpPr>
                <a:spLocks noChangeShapeType="1"/>
              </p:cNvSpPr>
              <p:nvPr/>
            </p:nvSpPr>
            <p:spPr bwMode="auto">
              <a:xfrm>
                <a:off x="529" y="268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8" name="Rectangle 134"/>
              <p:cNvSpPr>
                <a:spLocks noChangeArrowheads="1"/>
              </p:cNvSpPr>
              <p:nvPr/>
            </p:nvSpPr>
            <p:spPr bwMode="auto">
              <a:xfrm>
                <a:off x="529" y="268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499" name="Line 135"/>
              <p:cNvSpPr>
                <a:spLocks noChangeShapeType="1"/>
              </p:cNvSpPr>
              <p:nvPr/>
            </p:nvSpPr>
            <p:spPr bwMode="auto">
              <a:xfrm>
                <a:off x="1860" y="268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0" name="Rectangle 136"/>
              <p:cNvSpPr>
                <a:spLocks noChangeArrowheads="1"/>
              </p:cNvSpPr>
              <p:nvPr/>
            </p:nvSpPr>
            <p:spPr bwMode="auto">
              <a:xfrm>
                <a:off x="1860" y="268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01" name="Line 137"/>
              <p:cNvSpPr>
                <a:spLocks noChangeShapeType="1"/>
              </p:cNvSpPr>
              <p:nvPr/>
            </p:nvSpPr>
            <p:spPr bwMode="auto">
              <a:xfrm>
                <a:off x="3113" y="268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2" name="Rectangle 138"/>
              <p:cNvSpPr>
                <a:spLocks noChangeArrowheads="1"/>
              </p:cNvSpPr>
              <p:nvPr/>
            </p:nvSpPr>
            <p:spPr bwMode="auto">
              <a:xfrm>
                <a:off x="3113" y="268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03" name="Line 139"/>
              <p:cNvSpPr>
                <a:spLocks noChangeShapeType="1"/>
              </p:cNvSpPr>
              <p:nvPr/>
            </p:nvSpPr>
            <p:spPr bwMode="auto">
              <a:xfrm>
                <a:off x="3829" y="268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4" name="Rectangle 140"/>
              <p:cNvSpPr>
                <a:spLocks noChangeArrowheads="1"/>
              </p:cNvSpPr>
              <p:nvPr/>
            </p:nvSpPr>
            <p:spPr bwMode="auto">
              <a:xfrm>
                <a:off x="3829" y="268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05" name="Line 141"/>
              <p:cNvSpPr>
                <a:spLocks noChangeShapeType="1"/>
              </p:cNvSpPr>
              <p:nvPr/>
            </p:nvSpPr>
            <p:spPr bwMode="auto">
              <a:xfrm>
                <a:off x="529" y="2792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6" name="Rectangle 142"/>
              <p:cNvSpPr>
                <a:spLocks noChangeArrowheads="1"/>
              </p:cNvSpPr>
              <p:nvPr/>
            </p:nvSpPr>
            <p:spPr bwMode="auto">
              <a:xfrm>
                <a:off x="529" y="2792"/>
                <a:ext cx="130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07" name="Line 143"/>
              <p:cNvSpPr>
                <a:spLocks noChangeShapeType="1"/>
              </p:cNvSpPr>
              <p:nvPr/>
            </p:nvSpPr>
            <p:spPr bwMode="auto">
              <a:xfrm>
                <a:off x="1860" y="279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8" name="Rectangle 144"/>
              <p:cNvSpPr>
                <a:spLocks noChangeArrowheads="1"/>
              </p:cNvSpPr>
              <p:nvPr/>
            </p:nvSpPr>
            <p:spPr bwMode="auto">
              <a:xfrm>
                <a:off x="1860" y="2792"/>
                <a:ext cx="123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09" name="Line 145"/>
              <p:cNvSpPr>
                <a:spLocks noChangeShapeType="1"/>
              </p:cNvSpPr>
              <p:nvPr/>
            </p:nvSpPr>
            <p:spPr bwMode="auto">
              <a:xfrm>
                <a:off x="3113" y="279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0" name="Rectangle 146"/>
              <p:cNvSpPr>
                <a:spLocks noChangeArrowheads="1"/>
              </p:cNvSpPr>
              <p:nvPr/>
            </p:nvSpPr>
            <p:spPr bwMode="auto">
              <a:xfrm>
                <a:off x="3113" y="2792"/>
                <a:ext cx="69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11" name="Line 147"/>
              <p:cNvSpPr>
                <a:spLocks noChangeShapeType="1"/>
              </p:cNvSpPr>
              <p:nvPr/>
            </p:nvSpPr>
            <p:spPr bwMode="auto">
              <a:xfrm>
                <a:off x="3829" y="279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2" name="Rectangle 148"/>
              <p:cNvSpPr>
                <a:spLocks noChangeArrowheads="1"/>
              </p:cNvSpPr>
              <p:nvPr/>
            </p:nvSpPr>
            <p:spPr bwMode="auto">
              <a:xfrm>
                <a:off x="3829" y="2792"/>
                <a:ext cx="7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13" name="Line 149"/>
              <p:cNvSpPr>
                <a:spLocks noChangeShapeType="1"/>
              </p:cNvSpPr>
              <p:nvPr/>
            </p:nvSpPr>
            <p:spPr bwMode="auto">
              <a:xfrm>
                <a:off x="114" y="2892"/>
                <a:ext cx="17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4" name="Rectangle 150"/>
              <p:cNvSpPr>
                <a:spLocks noChangeArrowheads="1"/>
              </p:cNvSpPr>
              <p:nvPr/>
            </p:nvSpPr>
            <p:spPr bwMode="auto">
              <a:xfrm>
                <a:off x="114" y="2892"/>
                <a:ext cx="172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15" name="Line 151"/>
              <p:cNvSpPr>
                <a:spLocks noChangeShapeType="1"/>
              </p:cNvSpPr>
              <p:nvPr/>
            </p:nvSpPr>
            <p:spPr bwMode="auto">
              <a:xfrm>
                <a:off x="1860" y="289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6" name="Rectangle 152"/>
              <p:cNvSpPr>
                <a:spLocks noChangeArrowheads="1"/>
              </p:cNvSpPr>
              <p:nvPr/>
            </p:nvSpPr>
            <p:spPr bwMode="auto">
              <a:xfrm>
                <a:off x="1860" y="289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17" name="Line 153"/>
              <p:cNvSpPr>
                <a:spLocks noChangeShapeType="1"/>
              </p:cNvSpPr>
              <p:nvPr/>
            </p:nvSpPr>
            <p:spPr bwMode="auto">
              <a:xfrm>
                <a:off x="3113" y="289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8" name="Rectangle 154"/>
              <p:cNvSpPr>
                <a:spLocks noChangeArrowheads="1"/>
              </p:cNvSpPr>
              <p:nvPr/>
            </p:nvSpPr>
            <p:spPr bwMode="auto">
              <a:xfrm>
                <a:off x="3113" y="289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19" name="Line 155"/>
              <p:cNvSpPr>
                <a:spLocks noChangeShapeType="1"/>
              </p:cNvSpPr>
              <p:nvPr/>
            </p:nvSpPr>
            <p:spPr bwMode="auto">
              <a:xfrm>
                <a:off x="3829" y="289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0" name="Rectangle 156"/>
              <p:cNvSpPr>
                <a:spLocks noChangeArrowheads="1"/>
              </p:cNvSpPr>
              <p:nvPr/>
            </p:nvSpPr>
            <p:spPr bwMode="auto">
              <a:xfrm>
                <a:off x="3829" y="289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21" name="Line 157"/>
              <p:cNvSpPr>
                <a:spLocks noChangeShapeType="1"/>
              </p:cNvSpPr>
              <p:nvPr/>
            </p:nvSpPr>
            <p:spPr bwMode="auto">
              <a:xfrm>
                <a:off x="529" y="299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2" name="Rectangle 158"/>
              <p:cNvSpPr>
                <a:spLocks noChangeArrowheads="1"/>
              </p:cNvSpPr>
              <p:nvPr/>
            </p:nvSpPr>
            <p:spPr bwMode="auto">
              <a:xfrm>
                <a:off x="529" y="299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23" name="Line 159"/>
              <p:cNvSpPr>
                <a:spLocks noChangeShapeType="1"/>
              </p:cNvSpPr>
              <p:nvPr/>
            </p:nvSpPr>
            <p:spPr bwMode="auto">
              <a:xfrm>
                <a:off x="1860" y="299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4" name="Rectangle 160"/>
              <p:cNvSpPr>
                <a:spLocks noChangeArrowheads="1"/>
              </p:cNvSpPr>
              <p:nvPr/>
            </p:nvSpPr>
            <p:spPr bwMode="auto">
              <a:xfrm>
                <a:off x="1860" y="299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25" name="Line 161"/>
              <p:cNvSpPr>
                <a:spLocks noChangeShapeType="1"/>
              </p:cNvSpPr>
              <p:nvPr/>
            </p:nvSpPr>
            <p:spPr bwMode="auto">
              <a:xfrm>
                <a:off x="3113" y="299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6" name="Rectangle 162"/>
              <p:cNvSpPr>
                <a:spLocks noChangeArrowheads="1"/>
              </p:cNvSpPr>
              <p:nvPr/>
            </p:nvSpPr>
            <p:spPr bwMode="auto">
              <a:xfrm>
                <a:off x="3113" y="299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27" name="Line 163"/>
              <p:cNvSpPr>
                <a:spLocks noChangeShapeType="1"/>
              </p:cNvSpPr>
              <p:nvPr/>
            </p:nvSpPr>
            <p:spPr bwMode="auto">
              <a:xfrm>
                <a:off x="3829" y="299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8" name="Rectangle 164"/>
              <p:cNvSpPr>
                <a:spLocks noChangeArrowheads="1"/>
              </p:cNvSpPr>
              <p:nvPr/>
            </p:nvSpPr>
            <p:spPr bwMode="auto">
              <a:xfrm>
                <a:off x="3829" y="299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29" name="Line 165"/>
              <p:cNvSpPr>
                <a:spLocks noChangeShapeType="1"/>
              </p:cNvSpPr>
              <p:nvPr/>
            </p:nvSpPr>
            <p:spPr bwMode="auto">
              <a:xfrm>
                <a:off x="529" y="3102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0" name="Rectangle 166"/>
              <p:cNvSpPr>
                <a:spLocks noChangeArrowheads="1"/>
              </p:cNvSpPr>
              <p:nvPr/>
            </p:nvSpPr>
            <p:spPr bwMode="auto">
              <a:xfrm>
                <a:off x="529" y="3102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31" name="Line 167"/>
              <p:cNvSpPr>
                <a:spLocks noChangeShapeType="1"/>
              </p:cNvSpPr>
              <p:nvPr/>
            </p:nvSpPr>
            <p:spPr bwMode="auto">
              <a:xfrm>
                <a:off x="1860" y="3102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2" name="Rectangle 168"/>
              <p:cNvSpPr>
                <a:spLocks noChangeArrowheads="1"/>
              </p:cNvSpPr>
              <p:nvPr/>
            </p:nvSpPr>
            <p:spPr bwMode="auto">
              <a:xfrm>
                <a:off x="1860" y="3102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33" name="Line 169"/>
              <p:cNvSpPr>
                <a:spLocks noChangeShapeType="1"/>
              </p:cNvSpPr>
              <p:nvPr/>
            </p:nvSpPr>
            <p:spPr bwMode="auto">
              <a:xfrm>
                <a:off x="3113" y="3102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4" name="Rectangle 170"/>
              <p:cNvSpPr>
                <a:spLocks noChangeArrowheads="1"/>
              </p:cNvSpPr>
              <p:nvPr/>
            </p:nvSpPr>
            <p:spPr bwMode="auto">
              <a:xfrm>
                <a:off x="3113" y="3102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35" name="Line 171"/>
              <p:cNvSpPr>
                <a:spLocks noChangeShapeType="1"/>
              </p:cNvSpPr>
              <p:nvPr/>
            </p:nvSpPr>
            <p:spPr bwMode="auto">
              <a:xfrm>
                <a:off x="3829" y="3102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6" name="Rectangle 172"/>
              <p:cNvSpPr>
                <a:spLocks noChangeArrowheads="1"/>
              </p:cNvSpPr>
              <p:nvPr/>
            </p:nvSpPr>
            <p:spPr bwMode="auto">
              <a:xfrm>
                <a:off x="3829" y="3102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37" name="Line 173"/>
              <p:cNvSpPr>
                <a:spLocks noChangeShapeType="1"/>
              </p:cNvSpPr>
              <p:nvPr/>
            </p:nvSpPr>
            <p:spPr bwMode="auto">
              <a:xfrm>
                <a:off x="529" y="3207"/>
                <a:ext cx="13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8" name="Rectangle 174"/>
              <p:cNvSpPr>
                <a:spLocks noChangeArrowheads="1"/>
              </p:cNvSpPr>
              <p:nvPr/>
            </p:nvSpPr>
            <p:spPr bwMode="auto">
              <a:xfrm>
                <a:off x="529" y="3207"/>
                <a:ext cx="130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39" name="Line 175"/>
              <p:cNvSpPr>
                <a:spLocks noChangeShapeType="1"/>
              </p:cNvSpPr>
              <p:nvPr/>
            </p:nvSpPr>
            <p:spPr bwMode="auto">
              <a:xfrm>
                <a:off x="1860" y="3207"/>
                <a:ext cx="12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0" name="Rectangle 176"/>
              <p:cNvSpPr>
                <a:spLocks noChangeArrowheads="1"/>
              </p:cNvSpPr>
              <p:nvPr/>
            </p:nvSpPr>
            <p:spPr bwMode="auto">
              <a:xfrm>
                <a:off x="1860" y="3207"/>
                <a:ext cx="123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1" name="Line 177"/>
              <p:cNvSpPr>
                <a:spLocks noChangeShapeType="1"/>
              </p:cNvSpPr>
              <p:nvPr/>
            </p:nvSpPr>
            <p:spPr bwMode="auto">
              <a:xfrm>
                <a:off x="3113" y="3207"/>
                <a:ext cx="6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2" name="Rectangle 178"/>
              <p:cNvSpPr>
                <a:spLocks noChangeArrowheads="1"/>
              </p:cNvSpPr>
              <p:nvPr/>
            </p:nvSpPr>
            <p:spPr bwMode="auto">
              <a:xfrm>
                <a:off x="3113" y="3207"/>
                <a:ext cx="69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3" name="Line 179"/>
              <p:cNvSpPr>
                <a:spLocks noChangeShapeType="1"/>
              </p:cNvSpPr>
              <p:nvPr/>
            </p:nvSpPr>
            <p:spPr bwMode="auto">
              <a:xfrm>
                <a:off x="3829" y="3207"/>
                <a:ext cx="7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4" name="Rectangle 180"/>
              <p:cNvSpPr>
                <a:spLocks noChangeArrowheads="1"/>
              </p:cNvSpPr>
              <p:nvPr/>
            </p:nvSpPr>
            <p:spPr bwMode="auto">
              <a:xfrm>
                <a:off x="3829" y="3207"/>
                <a:ext cx="77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5" name="Line 181"/>
              <p:cNvSpPr>
                <a:spLocks noChangeShapeType="1"/>
              </p:cNvSpPr>
              <p:nvPr/>
            </p:nvSpPr>
            <p:spPr bwMode="auto">
              <a:xfrm>
                <a:off x="1008" y="2282"/>
                <a:ext cx="0" cy="10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6" name="Rectangle 182"/>
              <p:cNvSpPr>
                <a:spLocks noChangeArrowheads="1"/>
              </p:cNvSpPr>
              <p:nvPr/>
            </p:nvSpPr>
            <p:spPr bwMode="auto">
              <a:xfrm>
                <a:off x="1008" y="2282"/>
                <a:ext cx="9" cy="1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7" name="Rectangle 183"/>
              <p:cNvSpPr>
                <a:spLocks noChangeArrowheads="1"/>
              </p:cNvSpPr>
              <p:nvPr/>
            </p:nvSpPr>
            <p:spPr bwMode="auto">
              <a:xfrm>
                <a:off x="1837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8" name="Rectangle 184"/>
              <p:cNvSpPr>
                <a:spLocks noChangeArrowheads="1"/>
              </p:cNvSpPr>
              <p:nvPr/>
            </p:nvSpPr>
            <p:spPr bwMode="auto">
              <a:xfrm>
                <a:off x="1851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49" name="Rectangle 185"/>
              <p:cNvSpPr>
                <a:spLocks noChangeArrowheads="1"/>
              </p:cNvSpPr>
              <p:nvPr/>
            </p:nvSpPr>
            <p:spPr bwMode="auto">
              <a:xfrm>
                <a:off x="3091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0" name="Rectangle 186"/>
              <p:cNvSpPr>
                <a:spLocks noChangeArrowheads="1"/>
              </p:cNvSpPr>
              <p:nvPr/>
            </p:nvSpPr>
            <p:spPr bwMode="auto">
              <a:xfrm>
                <a:off x="3104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1" name="Rectangle 187"/>
              <p:cNvSpPr>
                <a:spLocks noChangeArrowheads="1"/>
              </p:cNvSpPr>
              <p:nvPr/>
            </p:nvSpPr>
            <p:spPr bwMode="auto">
              <a:xfrm>
                <a:off x="3806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2" name="Rectangle 188"/>
              <p:cNvSpPr>
                <a:spLocks noChangeArrowheads="1"/>
              </p:cNvSpPr>
              <p:nvPr/>
            </p:nvSpPr>
            <p:spPr bwMode="auto">
              <a:xfrm>
                <a:off x="3824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3" name="Rectangle 189"/>
              <p:cNvSpPr>
                <a:spLocks noChangeArrowheads="1"/>
              </p:cNvSpPr>
              <p:nvPr/>
            </p:nvSpPr>
            <p:spPr bwMode="auto">
              <a:xfrm>
                <a:off x="4604" y="1366"/>
                <a:ext cx="9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4" name="Rectangle 190"/>
              <p:cNvSpPr>
                <a:spLocks noChangeArrowheads="1"/>
              </p:cNvSpPr>
              <p:nvPr/>
            </p:nvSpPr>
            <p:spPr bwMode="auto">
              <a:xfrm>
                <a:off x="4622" y="1366"/>
                <a:ext cx="5" cy="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5" name="Rectangle 191"/>
              <p:cNvSpPr>
                <a:spLocks noChangeArrowheads="1"/>
              </p:cNvSpPr>
              <p:nvPr/>
            </p:nvSpPr>
            <p:spPr bwMode="auto">
              <a:xfrm>
                <a:off x="5666" y="1266"/>
                <a:ext cx="27" cy="20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6" name="Line 192"/>
              <p:cNvSpPr>
                <a:spLocks noChangeShapeType="1"/>
              </p:cNvSpPr>
              <p:nvPr/>
            </p:nvSpPr>
            <p:spPr bwMode="auto">
              <a:xfrm>
                <a:off x="1272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7" name="Rectangle 193"/>
              <p:cNvSpPr>
                <a:spLocks noChangeArrowheads="1"/>
              </p:cNvSpPr>
              <p:nvPr/>
            </p:nvSpPr>
            <p:spPr bwMode="auto">
              <a:xfrm>
                <a:off x="1272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58" name="Line 194"/>
              <p:cNvSpPr>
                <a:spLocks noChangeShapeType="1"/>
              </p:cNvSpPr>
              <p:nvPr/>
            </p:nvSpPr>
            <p:spPr bwMode="auto">
              <a:xfrm>
                <a:off x="153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9" name="Rectangle 195"/>
              <p:cNvSpPr>
                <a:spLocks noChangeArrowheads="1"/>
              </p:cNvSpPr>
              <p:nvPr/>
            </p:nvSpPr>
            <p:spPr bwMode="auto">
              <a:xfrm>
                <a:off x="1536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60" name="Line 196"/>
              <p:cNvSpPr>
                <a:spLocks noChangeShapeType="1"/>
              </p:cNvSpPr>
              <p:nvPr/>
            </p:nvSpPr>
            <p:spPr bwMode="auto">
              <a:xfrm>
                <a:off x="1691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1" name="Rectangle 197"/>
              <p:cNvSpPr>
                <a:spLocks noChangeArrowheads="1"/>
              </p:cNvSpPr>
              <p:nvPr/>
            </p:nvSpPr>
            <p:spPr bwMode="auto">
              <a:xfrm>
                <a:off x="1691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62" name="Line 198"/>
              <p:cNvSpPr>
                <a:spLocks noChangeShapeType="1"/>
              </p:cNvSpPr>
              <p:nvPr/>
            </p:nvSpPr>
            <p:spPr bwMode="auto">
              <a:xfrm>
                <a:off x="1997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3" name="Rectangle 199"/>
              <p:cNvSpPr>
                <a:spLocks noChangeArrowheads="1"/>
              </p:cNvSpPr>
              <p:nvPr/>
            </p:nvSpPr>
            <p:spPr bwMode="auto">
              <a:xfrm>
                <a:off x="1997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64" name="Line 200"/>
              <p:cNvSpPr>
                <a:spLocks noChangeShapeType="1"/>
              </p:cNvSpPr>
              <p:nvPr/>
            </p:nvSpPr>
            <p:spPr bwMode="auto">
              <a:xfrm>
                <a:off x="2147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5" name="Rectangle 201"/>
              <p:cNvSpPr>
                <a:spLocks noChangeArrowheads="1"/>
              </p:cNvSpPr>
              <p:nvPr/>
            </p:nvSpPr>
            <p:spPr bwMode="auto">
              <a:xfrm>
                <a:off x="2147" y="1471"/>
                <a:ext cx="9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66" name="Line 202"/>
              <p:cNvSpPr>
                <a:spLocks noChangeShapeType="1"/>
              </p:cNvSpPr>
              <p:nvPr/>
            </p:nvSpPr>
            <p:spPr bwMode="auto">
              <a:xfrm>
                <a:off x="241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7" name="Rectangle 203"/>
              <p:cNvSpPr>
                <a:spLocks noChangeArrowheads="1"/>
              </p:cNvSpPr>
              <p:nvPr/>
            </p:nvSpPr>
            <p:spPr bwMode="auto">
              <a:xfrm>
                <a:off x="2416" y="1471"/>
                <a:ext cx="5" cy="18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u="none">
                  <a:ea typeface="宋体" pitchFamily="2" charset="-122"/>
                </a:endParaRPr>
              </a:p>
            </p:txBody>
          </p:sp>
          <p:sp>
            <p:nvSpPr>
              <p:cNvPr id="13568" name="Line 204"/>
              <p:cNvSpPr>
                <a:spLocks noChangeShapeType="1"/>
              </p:cNvSpPr>
              <p:nvPr/>
            </p:nvSpPr>
            <p:spPr bwMode="auto">
              <a:xfrm>
                <a:off x="2566" y="1471"/>
                <a:ext cx="0" cy="18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23" name="Rectangle 205"/>
            <p:cNvSpPr>
              <a:spLocks noChangeArrowheads="1"/>
            </p:cNvSpPr>
            <p:nvPr/>
          </p:nvSpPr>
          <p:spPr bwMode="auto">
            <a:xfrm>
              <a:off x="2566" y="1471"/>
              <a:ext cx="10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24" name="Line 206"/>
            <p:cNvSpPr>
              <a:spLocks noChangeShapeType="1"/>
            </p:cNvSpPr>
            <p:nvPr/>
          </p:nvSpPr>
          <p:spPr bwMode="auto">
            <a:xfrm>
              <a:off x="2721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5" name="Rectangle 207"/>
            <p:cNvSpPr>
              <a:spLocks noChangeArrowheads="1"/>
            </p:cNvSpPr>
            <p:nvPr/>
          </p:nvSpPr>
          <p:spPr bwMode="auto">
            <a:xfrm>
              <a:off x="2721" y="1471"/>
              <a:ext cx="5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26" name="Line 208"/>
            <p:cNvSpPr>
              <a:spLocks noChangeShapeType="1"/>
            </p:cNvSpPr>
            <p:nvPr/>
          </p:nvSpPr>
          <p:spPr bwMode="auto">
            <a:xfrm>
              <a:off x="3323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7" name="Rectangle 209"/>
            <p:cNvSpPr>
              <a:spLocks noChangeArrowheads="1"/>
            </p:cNvSpPr>
            <p:nvPr/>
          </p:nvSpPr>
          <p:spPr bwMode="auto">
            <a:xfrm>
              <a:off x="3323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28" name="Line 210"/>
            <p:cNvSpPr>
              <a:spLocks noChangeShapeType="1"/>
            </p:cNvSpPr>
            <p:nvPr/>
          </p:nvSpPr>
          <p:spPr bwMode="auto">
            <a:xfrm>
              <a:off x="3587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9" name="Rectangle 211"/>
            <p:cNvSpPr>
              <a:spLocks noChangeArrowheads="1"/>
            </p:cNvSpPr>
            <p:nvPr/>
          </p:nvSpPr>
          <p:spPr bwMode="auto">
            <a:xfrm>
              <a:off x="3587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30" name="Line 212"/>
            <p:cNvSpPr>
              <a:spLocks noChangeShapeType="1"/>
            </p:cNvSpPr>
            <p:nvPr/>
          </p:nvSpPr>
          <p:spPr bwMode="auto">
            <a:xfrm>
              <a:off x="4080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1" name="Rectangle 213"/>
            <p:cNvSpPr>
              <a:spLocks noChangeArrowheads="1"/>
            </p:cNvSpPr>
            <p:nvPr/>
          </p:nvSpPr>
          <p:spPr bwMode="auto">
            <a:xfrm>
              <a:off x="4080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32" name="Line 214"/>
            <p:cNvSpPr>
              <a:spLocks noChangeShapeType="1"/>
            </p:cNvSpPr>
            <p:nvPr/>
          </p:nvSpPr>
          <p:spPr bwMode="auto">
            <a:xfrm>
              <a:off x="4344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3" name="Rectangle 215"/>
            <p:cNvSpPr>
              <a:spLocks noChangeArrowheads="1"/>
            </p:cNvSpPr>
            <p:nvPr/>
          </p:nvSpPr>
          <p:spPr bwMode="auto">
            <a:xfrm>
              <a:off x="4344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34" name="Line 216"/>
            <p:cNvSpPr>
              <a:spLocks noChangeShapeType="1"/>
            </p:cNvSpPr>
            <p:nvPr/>
          </p:nvSpPr>
          <p:spPr bwMode="auto">
            <a:xfrm>
              <a:off x="4991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Rectangle 217"/>
            <p:cNvSpPr>
              <a:spLocks noChangeArrowheads="1"/>
            </p:cNvSpPr>
            <p:nvPr/>
          </p:nvSpPr>
          <p:spPr bwMode="auto">
            <a:xfrm>
              <a:off x="4991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36" name="Line 218"/>
            <p:cNvSpPr>
              <a:spLocks noChangeShapeType="1"/>
            </p:cNvSpPr>
            <p:nvPr/>
          </p:nvSpPr>
          <p:spPr bwMode="auto">
            <a:xfrm>
              <a:off x="5256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7" name="Rectangle 219"/>
            <p:cNvSpPr>
              <a:spLocks noChangeArrowheads="1"/>
            </p:cNvSpPr>
            <p:nvPr/>
          </p:nvSpPr>
          <p:spPr bwMode="auto">
            <a:xfrm>
              <a:off x="5256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38" name="Line 220"/>
            <p:cNvSpPr>
              <a:spLocks noChangeShapeType="1"/>
            </p:cNvSpPr>
            <p:nvPr/>
          </p:nvSpPr>
          <p:spPr bwMode="auto">
            <a:xfrm>
              <a:off x="5520" y="1471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9" name="Rectangle 221"/>
            <p:cNvSpPr>
              <a:spLocks noChangeArrowheads="1"/>
            </p:cNvSpPr>
            <p:nvPr/>
          </p:nvSpPr>
          <p:spPr bwMode="auto">
            <a:xfrm>
              <a:off x="5520" y="1471"/>
              <a:ext cx="9" cy="1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0" name="Rectangle 222"/>
            <p:cNvSpPr>
              <a:spLocks noChangeArrowheads="1"/>
            </p:cNvSpPr>
            <p:nvPr/>
          </p:nvSpPr>
          <p:spPr bwMode="auto">
            <a:xfrm>
              <a:off x="87" y="2255"/>
              <a:ext cx="27" cy="10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1" name="Line 223"/>
            <p:cNvSpPr>
              <a:spLocks noChangeShapeType="1"/>
            </p:cNvSpPr>
            <p:nvPr/>
          </p:nvSpPr>
          <p:spPr bwMode="auto">
            <a:xfrm>
              <a:off x="520" y="2282"/>
              <a:ext cx="0" cy="1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2" name="Rectangle 224"/>
            <p:cNvSpPr>
              <a:spLocks noChangeArrowheads="1"/>
            </p:cNvSpPr>
            <p:nvPr/>
          </p:nvSpPr>
          <p:spPr bwMode="auto">
            <a:xfrm>
              <a:off x="520" y="2282"/>
              <a:ext cx="9" cy="1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3" name="Rectangle 225"/>
            <p:cNvSpPr>
              <a:spLocks noChangeArrowheads="1"/>
            </p:cNvSpPr>
            <p:nvPr/>
          </p:nvSpPr>
          <p:spPr bwMode="auto">
            <a:xfrm>
              <a:off x="1021" y="1239"/>
              <a:ext cx="4672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4" name="Line 226"/>
            <p:cNvSpPr>
              <a:spLocks noChangeShapeType="1"/>
            </p:cNvSpPr>
            <p:nvPr/>
          </p:nvSpPr>
          <p:spPr bwMode="auto">
            <a:xfrm>
              <a:off x="1021" y="1357"/>
              <a:ext cx="46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5" name="Rectangle 227"/>
            <p:cNvSpPr>
              <a:spLocks noChangeArrowheads="1"/>
            </p:cNvSpPr>
            <p:nvPr/>
          </p:nvSpPr>
          <p:spPr bwMode="auto">
            <a:xfrm>
              <a:off x="1021" y="1357"/>
              <a:ext cx="464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6" name="Line 228"/>
            <p:cNvSpPr>
              <a:spLocks noChangeShapeType="1"/>
            </p:cNvSpPr>
            <p:nvPr/>
          </p:nvSpPr>
          <p:spPr bwMode="auto">
            <a:xfrm>
              <a:off x="4627" y="146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7" name="Rectangle 229"/>
            <p:cNvSpPr>
              <a:spLocks noChangeArrowheads="1"/>
            </p:cNvSpPr>
            <p:nvPr/>
          </p:nvSpPr>
          <p:spPr bwMode="auto">
            <a:xfrm>
              <a:off x="4627" y="146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48" name="Line 230"/>
            <p:cNvSpPr>
              <a:spLocks noChangeShapeType="1"/>
            </p:cNvSpPr>
            <p:nvPr/>
          </p:nvSpPr>
          <p:spPr bwMode="auto">
            <a:xfrm>
              <a:off x="4627" y="2264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9" name="Rectangle 231"/>
            <p:cNvSpPr>
              <a:spLocks noChangeArrowheads="1"/>
            </p:cNvSpPr>
            <p:nvPr/>
          </p:nvSpPr>
          <p:spPr bwMode="auto">
            <a:xfrm>
              <a:off x="4627" y="2264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50" name="Line 232"/>
            <p:cNvSpPr>
              <a:spLocks noChangeShapeType="1"/>
            </p:cNvSpPr>
            <p:nvPr/>
          </p:nvSpPr>
          <p:spPr bwMode="auto">
            <a:xfrm>
              <a:off x="4627" y="2373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1" name="Rectangle 233"/>
            <p:cNvSpPr>
              <a:spLocks noChangeArrowheads="1"/>
            </p:cNvSpPr>
            <p:nvPr/>
          </p:nvSpPr>
          <p:spPr bwMode="auto">
            <a:xfrm>
              <a:off x="4627" y="2373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52" name="Line 234"/>
            <p:cNvSpPr>
              <a:spLocks noChangeShapeType="1"/>
            </p:cNvSpPr>
            <p:nvPr/>
          </p:nvSpPr>
          <p:spPr bwMode="auto">
            <a:xfrm>
              <a:off x="4627" y="2478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3" name="Rectangle 235"/>
            <p:cNvSpPr>
              <a:spLocks noChangeArrowheads="1"/>
            </p:cNvSpPr>
            <p:nvPr/>
          </p:nvSpPr>
          <p:spPr bwMode="auto">
            <a:xfrm>
              <a:off x="4627" y="2478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54" name="Line 236"/>
            <p:cNvSpPr>
              <a:spLocks noChangeShapeType="1"/>
            </p:cNvSpPr>
            <p:nvPr/>
          </p:nvSpPr>
          <p:spPr bwMode="auto">
            <a:xfrm>
              <a:off x="4627" y="2583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5" name="Rectangle 237"/>
            <p:cNvSpPr>
              <a:spLocks noChangeArrowheads="1"/>
            </p:cNvSpPr>
            <p:nvPr/>
          </p:nvSpPr>
          <p:spPr bwMode="auto">
            <a:xfrm>
              <a:off x="4627" y="2583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56" name="Line 238"/>
            <p:cNvSpPr>
              <a:spLocks noChangeShapeType="1"/>
            </p:cNvSpPr>
            <p:nvPr/>
          </p:nvSpPr>
          <p:spPr bwMode="auto">
            <a:xfrm>
              <a:off x="4627" y="268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7" name="Rectangle 239"/>
            <p:cNvSpPr>
              <a:spLocks noChangeArrowheads="1"/>
            </p:cNvSpPr>
            <p:nvPr/>
          </p:nvSpPr>
          <p:spPr bwMode="auto">
            <a:xfrm>
              <a:off x="4627" y="268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58" name="Line 240"/>
            <p:cNvSpPr>
              <a:spLocks noChangeShapeType="1"/>
            </p:cNvSpPr>
            <p:nvPr/>
          </p:nvSpPr>
          <p:spPr bwMode="auto">
            <a:xfrm>
              <a:off x="4627" y="279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59" name="Rectangle 241"/>
            <p:cNvSpPr>
              <a:spLocks noChangeArrowheads="1"/>
            </p:cNvSpPr>
            <p:nvPr/>
          </p:nvSpPr>
          <p:spPr bwMode="auto">
            <a:xfrm>
              <a:off x="4627" y="2792"/>
              <a:ext cx="103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60" name="Line 242"/>
            <p:cNvSpPr>
              <a:spLocks noChangeShapeType="1"/>
            </p:cNvSpPr>
            <p:nvPr/>
          </p:nvSpPr>
          <p:spPr bwMode="auto">
            <a:xfrm>
              <a:off x="4627" y="289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1" name="Rectangle 243"/>
            <p:cNvSpPr>
              <a:spLocks noChangeArrowheads="1"/>
            </p:cNvSpPr>
            <p:nvPr/>
          </p:nvSpPr>
          <p:spPr bwMode="auto">
            <a:xfrm>
              <a:off x="4627" y="289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62" name="Line 244"/>
            <p:cNvSpPr>
              <a:spLocks noChangeShapeType="1"/>
            </p:cNvSpPr>
            <p:nvPr/>
          </p:nvSpPr>
          <p:spPr bwMode="auto">
            <a:xfrm>
              <a:off x="4627" y="299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3" name="Rectangle 245"/>
            <p:cNvSpPr>
              <a:spLocks noChangeArrowheads="1"/>
            </p:cNvSpPr>
            <p:nvPr/>
          </p:nvSpPr>
          <p:spPr bwMode="auto">
            <a:xfrm>
              <a:off x="4627" y="299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64" name="Line 246"/>
            <p:cNvSpPr>
              <a:spLocks noChangeShapeType="1"/>
            </p:cNvSpPr>
            <p:nvPr/>
          </p:nvSpPr>
          <p:spPr bwMode="auto">
            <a:xfrm>
              <a:off x="4627" y="3102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5" name="Rectangle 247"/>
            <p:cNvSpPr>
              <a:spLocks noChangeArrowheads="1"/>
            </p:cNvSpPr>
            <p:nvPr/>
          </p:nvSpPr>
          <p:spPr bwMode="auto">
            <a:xfrm>
              <a:off x="4627" y="310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66" name="Line 248"/>
            <p:cNvSpPr>
              <a:spLocks noChangeShapeType="1"/>
            </p:cNvSpPr>
            <p:nvPr/>
          </p:nvSpPr>
          <p:spPr bwMode="auto">
            <a:xfrm>
              <a:off x="4627" y="3207"/>
              <a:ext cx="10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67" name="Rectangle 249"/>
            <p:cNvSpPr>
              <a:spLocks noChangeArrowheads="1"/>
            </p:cNvSpPr>
            <p:nvPr/>
          </p:nvSpPr>
          <p:spPr bwMode="auto">
            <a:xfrm>
              <a:off x="4627" y="3207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  <p:sp>
          <p:nvSpPr>
            <p:cNvPr id="13368" name="Rectangle 250"/>
            <p:cNvSpPr>
              <a:spLocks noChangeArrowheads="1"/>
            </p:cNvSpPr>
            <p:nvPr/>
          </p:nvSpPr>
          <p:spPr bwMode="auto">
            <a:xfrm>
              <a:off x="114" y="3307"/>
              <a:ext cx="5579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u="none">
                <a:ea typeface="宋体" pitchFamily="2" charset="-122"/>
              </a:endParaRPr>
            </a:p>
          </p:txBody>
        </p:sp>
      </p:grpSp>
      <p:sp>
        <p:nvSpPr>
          <p:cNvPr id="13315" name="Rectangle 251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5867400" cy="1353086"/>
          </a:xfrm>
        </p:spPr>
        <p:txBody>
          <a:bodyPr/>
          <a:lstStyle/>
          <a:p>
            <a:r>
              <a:rPr lang="nl-NL" smtClean="0"/>
              <a:t>CBD Targets and GEO SBA Map</a:t>
            </a:r>
          </a:p>
        </p:txBody>
      </p:sp>
      <p:sp>
        <p:nvSpPr>
          <p:cNvPr id="39164" name="Rectangle 252"/>
          <p:cNvSpPr>
            <a:spLocks noChangeArrowheads="1"/>
          </p:cNvSpPr>
          <p:nvPr/>
        </p:nvSpPr>
        <p:spPr bwMode="auto">
          <a:xfrm>
            <a:off x="838200" y="4749800"/>
            <a:ext cx="23622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9167" name="Rectangle 255"/>
          <p:cNvSpPr>
            <a:spLocks noChangeArrowheads="1"/>
          </p:cNvSpPr>
          <p:nvPr/>
        </p:nvSpPr>
        <p:spPr bwMode="auto">
          <a:xfrm>
            <a:off x="2955925" y="2336800"/>
            <a:ext cx="209550" cy="2921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9169" name="Rectangle 257"/>
          <p:cNvSpPr>
            <a:spLocks noChangeArrowheads="1"/>
          </p:cNvSpPr>
          <p:nvPr/>
        </p:nvSpPr>
        <p:spPr bwMode="auto">
          <a:xfrm>
            <a:off x="838200" y="3573463"/>
            <a:ext cx="2362200" cy="2286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9172" name="Rectangle 260"/>
          <p:cNvSpPr>
            <a:spLocks noChangeArrowheads="1"/>
          </p:cNvSpPr>
          <p:nvPr/>
        </p:nvSpPr>
        <p:spPr bwMode="auto">
          <a:xfrm>
            <a:off x="838200" y="4572000"/>
            <a:ext cx="23622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  <p:sp>
        <p:nvSpPr>
          <p:cNvPr id="39173" name="Rectangle 261"/>
          <p:cNvSpPr>
            <a:spLocks noChangeArrowheads="1"/>
          </p:cNvSpPr>
          <p:nvPr/>
        </p:nvSpPr>
        <p:spPr bwMode="auto">
          <a:xfrm>
            <a:off x="830263" y="4937125"/>
            <a:ext cx="2362200" cy="190500"/>
          </a:xfrm>
          <a:prstGeom prst="rect">
            <a:avLst/>
          </a:prstGeom>
          <a:solidFill>
            <a:srgbClr val="008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u="none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7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64" grpId="0" animBg="1"/>
      <p:bldP spid="39164" grpId="1" animBg="1"/>
      <p:bldP spid="39167" grpId="0" animBg="1"/>
      <p:bldP spid="39167" grpId="1" animBg="1"/>
      <p:bldP spid="39169" grpId="0" animBg="1"/>
      <p:bldP spid="39169" grpId="1" animBg="1"/>
      <p:bldP spid="39172" grpId="0" animBg="1"/>
      <p:bldP spid="39172" grpId="1" animBg="1"/>
      <p:bldP spid="39173" grpId="0" animBg="1"/>
      <p:bldP spid="391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204187" y="188913"/>
            <a:ext cx="8868792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  <a:latin typeface="+mn-lt"/>
                <a:ea typeface="ＭＳ Ｐゴシック" charset="0"/>
              </a:rPr>
              <a:t>Global Environmental Stratification: Spatial Component</a:t>
            </a:r>
            <a:endParaRPr lang="en-GB" sz="24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26626" name="Picture 4" descr="GEnSv3_300dpi_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6956" r="4861" b="6956"/>
          <a:stretch>
            <a:fillRect/>
          </a:stretch>
        </p:blipFill>
        <p:spPr bwMode="auto">
          <a:xfrm>
            <a:off x="236849" y="689769"/>
            <a:ext cx="8736434" cy="54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3238878" y="6355964"/>
            <a:ext cx="28082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l-NL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Metzger et al., GEB, 2012</a:t>
            </a:r>
            <a:endParaRPr lang="nl-NL" sz="1400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43747"/>
            <a:ext cx="3756819" cy="786329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Linking regions (1)</a:t>
            </a:r>
          </a:p>
        </p:txBody>
      </p:sp>
      <p:pic>
        <p:nvPicPr>
          <p:cNvPr id="483331" name="Picture 3"/>
          <p:cNvPicPr>
            <a:picLocks noChangeAspect="1" noChangeArrowheads="1"/>
          </p:cNvPicPr>
          <p:nvPr/>
        </p:nvPicPr>
        <p:blipFill>
          <a:blip r:embed="rId3"/>
          <a:srcRect l="47177" t="15842" r="10660" b="17206"/>
          <a:stretch>
            <a:fillRect/>
          </a:stretch>
        </p:blipFill>
        <p:spPr bwMode="auto">
          <a:xfrm>
            <a:off x="3241204" y="836613"/>
            <a:ext cx="5976938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270" name="Group 4"/>
          <p:cNvGrpSpPr>
            <a:grpSpLocks/>
          </p:cNvGrpSpPr>
          <p:nvPr/>
        </p:nvGrpSpPr>
        <p:grpSpPr bwMode="auto">
          <a:xfrm>
            <a:off x="179388" y="2349500"/>
            <a:ext cx="8280400" cy="1366838"/>
            <a:chOff x="113" y="1480"/>
            <a:chExt cx="5216" cy="861"/>
          </a:xfrm>
        </p:grpSpPr>
        <p:sp>
          <p:nvSpPr>
            <p:cNvPr id="483333" name="Line 5"/>
            <p:cNvSpPr>
              <a:spLocks noChangeShapeType="1"/>
            </p:cNvSpPr>
            <p:nvPr/>
          </p:nvSpPr>
          <p:spPr bwMode="auto">
            <a:xfrm>
              <a:off x="1156" y="1797"/>
              <a:ext cx="4173" cy="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34" name="Line 6"/>
            <p:cNvSpPr>
              <a:spLocks noChangeShapeType="1"/>
            </p:cNvSpPr>
            <p:nvPr/>
          </p:nvSpPr>
          <p:spPr bwMode="auto">
            <a:xfrm rot="750297" flipH="1">
              <a:off x="947" y="1956"/>
              <a:ext cx="2993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35" name="Line 7"/>
            <p:cNvSpPr>
              <a:spLocks noChangeShapeType="1"/>
            </p:cNvSpPr>
            <p:nvPr/>
          </p:nvSpPr>
          <p:spPr bwMode="auto">
            <a:xfrm rot="375952" flipH="1">
              <a:off x="1156" y="1752"/>
              <a:ext cx="2993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36" name="Line 8"/>
            <p:cNvSpPr>
              <a:spLocks noChangeShapeType="1"/>
            </p:cNvSpPr>
            <p:nvPr/>
          </p:nvSpPr>
          <p:spPr bwMode="auto">
            <a:xfrm rot="246881" flipH="1">
              <a:off x="1201" y="1579"/>
              <a:ext cx="3583" cy="2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37" name="Text Box 9"/>
            <p:cNvSpPr txBox="1">
              <a:spLocks noChangeArrowheads="1"/>
            </p:cNvSpPr>
            <p:nvPr/>
          </p:nvSpPr>
          <p:spPr bwMode="auto">
            <a:xfrm>
              <a:off x="113" y="1480"/>
              <a:ext cx="1497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 typeface="Wingdings" charset="0"/>
                <a:buNone/>
                <a:defRPr/>
              </a:pPr>
              <a:r>
                <a:rPr lang="en-GB" sz="1600" b="1" dirty="0" smtClean="0">
                  <a:latin typeface="News Gothic" charset="0"/>
                  <a:ea typeface="ＭＳ Ｐゴシック" charset="0"/>
                  <a:cs typeface="+mn-cs"/>
                </a:rPr>
                <a:t>G8 (cold </a:t>
              </a:r>
              <a:r>
                <a:rPr lang="en-GB" sz="1600" b="1" dirty="0" err="1" smtClean="0">
                  <a:latin typeface="News Gothic" charset="0"/>
                  <a:ea typeface="ＭＳ Ｐゴシック" charset="0"/>
                  <a:cs typeface="+mn-cs"/>
                </a:rPr>
                <a:t>mesic</a:t>
              </a:r>
              <a:r>
                <a:rPr lang="en-GB" sz="1600" b="1" dirty="0" smtClean="0">
                  <a:latin typeface="News Gothic" charset="0"/>
                  <a:ea typeface="ＭＳ Ｐゴシック" charset="0"/>
                  <a:cs typeface="+mn-cs"/>
                </a:rPr>
                <a:t>)</a:t>
              </a:r>
            </a:p>
            <a:p>
              <a:pPr>
                <a:buFont typeface="Wingdings" charset="0"/>
                <a:buNone/>
                <a:defRPr/>
              </a:pPr>
              <a:r>
                <a:rPr lang="en-GB" sz="1600" dirty="0" smtClean="0">
                  <a:latin typeface="News Gothic" charset="0"/>
                  <a:ea typeface="ＭＳ Ｐゴシック" charset="0"/>
                  <a:cs typeface="+mn-cs"/>
                </a:rPr>
                <a:t>Links Apennines with other Mountains regions</a:t>
              </a:r>
              <a:endParaRPr lang="en-GB" sz="1600" dirty="0">
                <a:latin typeface="News Gothic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271" name="Group 10"/>
          <p:cNvGrpSpPr>
            <a:grpSpLocks/>
          </p:cNvGrpSpPr>
          <p:nvPr/>
        </p:nvGrpSpPr>
        <p:grpSpPr bwMode="auto">
          <a:xfrm>
            <a:off x="179388" y="1196975"/>
            <a:ext cx="5256212" cy="852488"/>
            <a:chOff x="113" y="754"/>
            <a:chExt cx="3311" cy="537"/>
          </a:xfrm>
        </p:grpSpPr>
        <p:sp>
          <p:nvSpPr>
            <p:cNvPr id="483339" name="Line 11"/>
            <p:cNvSpPr>
              <a:spLocks noChangeShapeType="1"/>
            </p:cNvSpPr>
            <p:nvPr/>
          </p:nvSpPr>
          <p:spPr bwMode="auto">
            <a:xfrm flipH="1">
              <a:off x="1429" y="1071"/>
              <a:ext cx="1950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40" name="Line 12"/>
            <p:cNvSpPr>
              <a:spLocks noChangeShapeType="1"/>
            </p:cNvSpPr>
            <p:nvPr/>
          </p:nvSpPr>
          <p:spPr bwMode="auto">
            <a:xfrm rot="528658" flipH="1">
              <a:off x="1383" y="1246"/>
              <a:ext cx="2041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41" name="Text Box 13"/>
            <p:cNvSpPr txBox="1">
              <a:spLocks noChangeArrowheads="1"/>
            </p:cNvSpPr>
            <p:nvPr/>
          </p:nvSpPr>
          <p:spPr bwMode="auto">
            <a:xfrm>
              <a:off x="113" y="754"/>
              <a:ext cx="186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 typeface="Wingdings" charset="0"/>
                <a:buNone/>
                <a:defRPr/>
              </a:pPr>
              <a:r>
                <a:rPr lang="en-GB" sz="1600" b="1" dirty="0">
                  <a:latin typeface="News Gothic" charset="0"/>
                  <a:ea typeface="ＭＳ Ｐゴシック" charset="0"/>
                  <a:cs typeface="+mn-cs"/>
                </a:rPr>
                <a:t>J4 (cool temperate and moist)</a:t>
              </a:r>
            </a:p>
            <a:p>
              <a:pPr>
                <a:buFont typeface="Wingdings" charset="0"/>
                <a:buNone/>
                <a:defRPr/>
              </a:pPr>
              <a:r>
                <a:rPr lang="en-GB" sz="1600" dirty="0" smtClean="0">
                  <a:latin typeface="News Gothic" charset="0"/>
                  <a:ea typeface="ＭＳ Ｐゴシック" charset="0"/>
                  <a:cs typeface="+mn-cs"/>
                </a:rPr>
                <a:t>Links Bretagne and Cornwall</a:t>
              </a:r>
              <a:endParaRPr lang="en-GB" sz="1600" dirty="0">
                <a:latin typeface="News Gothic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272" name="Group 14"/>
          <p:cNvGrpSpPr>
            <a:grpSpLocks/>
          </p:cNvGrpSpPr>
          <p:nvPr/>
        </p:nvGrpSpPr>
        <p:grpSpPr bwMode="auto">
          <a:xfrm>
            <a:off x="179388" y="4184650"/>
            <a:ext cx="7775575" cy="1147763"/>
            <a:chOff x="113" y="2636"/>
            <a:chExt cx="4898" cy="723"/>
          </a:xfrm>
        </p:grpSpPr>
        <p:sp>
          <p:nvSpPr>
            <p:cNvPr id="483343" name="Line 15"/>
            <p:cNvSpPr>
              <a:spLocks noChangeShapeType="1"/>
            </p:cNvSpPr>
            <p:nvPr/>
          </p:nvSpPr>
          <p:spPr bwMode="auto">
            <a:xfrm rot="528658" flipH="1">
              <a:off x="1565" y="2976"/>
              <a:ext cx="2041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44" name="Line 16"/>
            <p:cNvSpPr>
              <a:spLocks noChangeShapeType="1"/>
            </p:cNvSpPr>
            <p:nvPr/>
          </p:nvSpPr>
          <p:spPr bwMode="auto">
            <a:xfrm rot="1992752" flipH="1">
              <a:off x="1332" y="3359"/>
              <a:ext cx="18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45" name="Line 17"/>
            <p:cNvSpPr>
              <a:spLocks noChangeShapeType="1"/>
            </p:cNvSpPr>
            <p:nvPr/>
          </p:nvSpPr>
          <p:spPr bwMode="auto">
            <a:xfrm rot="750297" flipH="1">
              <a:off x="1383" y="3143"/>
              <a:ext cx="3628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  <a:cs typeface="+mn-cs"/>
              </a:endParaRPr>
            </a:p>
          </p:txBody>
        </p:sp>
        <p:sp>
          <p:nvSpPr>
            <p:cNvPr id="483346" name="Text Box 18"/>
            <p:cNvSpPr txBox="1">
              <a:spLocks noChangeArrowheads="1"/>
            </p:cNvSpPr>
            <p:nvPr/>
          </p:nvSpPr>
          <p:spPr bwMode="auto">
            <a:xfrm>
              <a:off x="113" y="2636"/>
              <a:ext cx="1905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 typeface="Wingdings" charset="0"/>
                <a:buNone/>
                <a:defRPr/>
              </a:pPr>
              <a:r>
                <a:rPr lang="en-GB" sz="1600" b="1" dirty="0">
                  <a:latin typeface="News Gothic" charset="0"/>
                  <a:ea typeface="ＭＳ Ｐゴシック" charset="0"/>
                  <a:cs typeface="+mn-cs"/>
                </a:rPr>
                <a:t>L6 (warm temperate and xeric)</a:t>
              </a:r>
            </a:p>
            <a:p>
              <a:pPr algn="ctr">
                <a:buFont typeface="Wingdings" charset="0"/>
                <a:buNone/>
                <a:defRPr/>
              </a:pPr>
              <a:r>
                <a:rPr lang="en-GB" sz="1600" dirty="0" smtClean="0">
                  <a:latin typeface="News Gothic" charset="0"/>
                  <a:ea typeface="ＭＳ Ｐゴシック" charset="0"/>
                  <a:cs typeface="+mn-cs"/>
                </a:rPr>
                <a:t>Links the hottest parts of Europe with Africa</a:t>
              </a:r>
              <a:endParaRPr lang="en-GB" sz="1600" dirty="0">
                <a:latin typeface="News Gothic" charset="0"/>
                <a:ea typeface="ＭＳ Ｐゴシック" charset="0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30188"/>
            <a:ext cx="3866811" cy="7916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nl-NL" sz="2400" dirty="0" err="1" smtClean="0">
                <a:cs typeface="+mj-cs"/>
              </a:rPr>
              <a:t>Linking</a:t>
            </a:r>
            <a:r>
              <a:rPr lang="nl-NL" sz="2400" dirty="0" smtClean="0">
                <a:cs typeface="+mj-cs"/>
              </a:rPr>
              <a:t> </a:t>
            </a:r>
            <a:r>
              <a:rPr lang="nl-NL" sz="2400" dirty="0" err="1" smtClean="0">
                <a:cs typeface="+mj-cs"/>
              </a:rPr>
              <a:t>regions</a:t>
            </a:r>
            <a:r>
              <a:rPr lang="nl-NL" sz="2400" dirty="0" smtClean="0">
                <a:cs typeface="+mj-cs"/>
              </a:rPr>
              <a:t> (2)</a:t>
            </a:r>
          </a:p>
        </p:txBody>
      </p:sp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5715" r="12738" b="8968"/>
          <a:stretch>
            <a:fillRect/>
          </a:stretch>
        </p:blipFill>
        <p:spPr bwMode="auto">
          <a:xfrm>
            <a:off x="3846513" y="0"/>
            <a:ext cx="531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179388" y="2276475"/>
            <a:ext cx="6408737" cy="1296988"/>
            <a:chOff x="113" y="1434"/>
            <a:chExt cx="4037" cy="817"/>
          </a:xfrm>
        </p:grpSpPr>
        <p:sp>
          <p:nvSpPr>
            <p:cNvPr id="485381" name="Line 5"/>
            <p:cNvSpPr>
              <a:spLocks noChangeShapeType="1"/>
            </p:cNvSpPr>
            <p:nvPr/>
          </p:nvSpPr>
          <p:spPr bwMode="auto">
            <a:xfrm flipV="1">
              <a:off x="1610" y="1434"/>
              <a:ext cx="2540" cy="5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</a:endParaRPr>
            </a:p>
          </p:txBody>
        </p:sp>
        <p:sp>
          <p:nvSpPr>
            <p:cNvPr id="485382" name="Text Box 6"/>
            <p:cNvSpPr txBox="1">
              <a:spLocks noChangeArrowheads="1"/>
            </p:cNvSpPr>
            <p:nvPr/>
          </p:nvSpPr>
          <p:spPr bwMode="auto">
            <a:xfrm>
              <a:off x="113" y="1726"/>
              <a:ext cx="2177" cy="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 typeface="Wingdings" charset="0"/>
                <a:buNone/>
                <a:defRPr/>
              </a:pPr>
              <a:r>
                <a:rPr lang="en-GB" sz="1600" b="1">
                  <a:latin typeface="News Gothic" charset="0"/>
                  <a:ea typeface="ＭＳ Ｐゴシック" charset="0"/>
                </a:rPr>
                <a:t>P2 (extremely hot and arid)</a:t>
              </a:r>
            </a:p>
            <a:p>
              <a:pPr>
                <a:buFont typeface="Wingdings" charset="0"/>
                <a:buNone/>
                <a:defRPr/>
              </a:pPr>
              <a:r>
                <a:rPr lang="en-GB" sz="1600">
                  <a:latin typeface="News Gothic" charset="0"/>
                  <a:ea typeface="ＭＳ Ｐゴシック" charset="0"/>
                </a:rPr>
                <a:t>Links the Gibson with the deserts of Arabia, the Sahel and the Thar desert.</a:t>
              </a:r>
            </a:p>
          </p:txBody>
        </p:sp>
      </p:grp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179388" y="908050"/>
            <a:ext cx="8137525" cy="4686300"/>
            <a:chOff x="113" y="572"/>
            <a:chExt cx="5126" cy="2952"/>
          </a:xfrm>
        </p:grpSpPr>
        <p:sp>
          <p:nvSpPr>
            <p:cNvPr id="485384" name="Line 8"/>
            <p:cNvSpPr>
              <a:spLocks noChangeShapeType="1"/>
            </p:cNvSpPr>
            <p:nvPr/>
          </p:nvSpPr>
          <p:spPr bwMode="auto">
            <a:xfrm flipH="1">
              <a:off x="1247" y="799"/>
              <a:ext cx="3357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</a:endParaRPr>
            </a:p>
          </p:txBody>
        </p:sp>
        <p:sp>
          <p:nvSpPr>
            <p:cNvPr id="485385" name="Line 9"/>
            <p:cNvSpPr>
              <a:spLocks noChangeShapeType="1"/>
            </p:cNvSpPr>
            <p:nvPr/>
          </p:nvSpPr>
          <p:spPr bwMode="auto">
            <a:xfrm flipH="1">
              <a:off x="1882" y="845"/>
              <a:ext cx="3357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</a:endParaRPr>
            </a:p>
          </p:txBody>
        </p:sp>
        <p:sp>
          <p:nvSpPr>
            <p:cNvPr id="485386" name="Line 10"/>
            <p:cNvSpPr>
              <a:spLocks noChangeShapeType="1"/>
            </p:cNvSpPr>
            <p:nvPr/>
          </p:nvSpPr>
          <p:spPr bwMode="auto">
            <a:xfrm rot="21087930" flipH="1">
              <a:off x="1882" y="572"/>
              <a:ext cx="3357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</a:endParaRPr>
            </a:p>
          </p:txBody>
        </p:sp>
        <p:sp>
          <p:nvSpPr>
            <p:cNvPr id="485387" name="Line 11"/>
            <p:cNvSpPr>
              <a:spLocks noChangeShapeType="1"/>
            </p:cNvSpPr>
            <p:nvPr/>
          </p:nvSpPr>
          <p:spPr bwMode="auto">
            <a:xfrm rot="21087930" flipH="1">
              <a:off x="1601" y="588"/>
              <a:ext cx="2540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Font typeface="Wingdings" charset="0"/>
                <a:buNone/>
                <a:defRPr/>
              </a:pPr>
              <a:endParaRPr lang="en-US">
                <a:latin typeface="News Gothic" charset="0"/>
                <a:ea typeface="ＭＳ Ｐゴシック" charset="0"/>
              </a:endParaRPr>
            </a:p>
          </p:txBody>
        </p:sp>
        <p:grpSp>
          <p:nvGrpSpPr>
            <p:cNvPr id="37897" name="Group 12"/>
            <p:cNvGrpSpPr>
              <a:grpSpLocks/>
            </p:cNvGrpSpPr>
            <p:nvPr/>
          </p:nvGrpSpPr>
          <p:grpSpPr bwMode="auto">
            <a:xfrm>
              <a:off x="113" y="754"/>
              <a:ext cx="4037" cy="2770"/>
              <a:chOff x="113" y="754"/>
              <a:chExt cx="4037" cy="2770"/>
            </a:xfrm>
          </p:grpSpPr>
          <p:sp>
            <p:nvSpPr>
              <p:cNvPr id="485389" name="Text Box 13"/>
              <p:cNvSpPr txBox="1">
                <a:spLocks noChangeArrowheads="1"/>
              </p:cNvSpPr>
              <p:nvPr/>
            </p:nvSpPr>
            <p:spPr bwMode="auto">
              <a:xfrm>
                <a:off x="113" y="754"/>
                <a:ext cx="2177" cy="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Font typeface="Wingdings" charset="0"/>
                  <a:buNone/>
                  <a:defRPr/>
                </a:pPr>
                <a:r>
                  <a:rPr lang="en-GB" sz="1600" b="1">
                    <a:latin typeface="News Gothic" charset="0"/>
                    <a:ea typeface="ＭＳ Ｐゴシック" charset="0"/>
                  </a:rPr>
                  <a:t>R9 (extremely hot and moist)</a:t>
                </a:r>
              </a:p>
              <a:p>
                <a:pPr>
                  <a:buFont typeface="Wingdings" charset="0"/>
                  <a:buNone/>
                  <a:defRPr/>
                </a:pPr>
                <a:r>
                  <a:rPr lang="en-GB" sz="1600">
                    <a:latin typeface="News Gothic" charset="0"/>
                    <a:ea typeface="ＭＳ Ｐゴシック" charset="0"/>
                  </a:rPr>
                  <a:t>Links Australian tropics to SE Asia and beyond</a:t>
                </a:r>
              </a:p>
            </p:txBody>
          </p:sp>
          <p:sp>
            <p:nvSpPr>
              <p:cNvPr id="485390" name="Line 14"/>
              <p:cNvSpPr>
                <a:spLocks noChangeShapeType="1"/>
              </p:cNvSpPr>
              <p:nvPr/>
            </p:nvSpPr>
            <p:spPr bwMode="auto">
              <a:xfrm flipV="1">
                <a:off x="1338" y="2704"/>
                <a:ext cx="1542" cy="4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buFont typeface="Wingdings" charset="0"/>
                  <a:buNone/>
                  <a:defRPr/>
                </a:pPr>
                <a:endParaRPr lang="en-US">
                  <a:latin typeface="News Gothic" charset="0"/>
                  <a:ea typeface="ＭＳ Ｐゴシック" charset="0"/>
                </a:endParaRPr>
              </a:p>
            </p:txBody>
          </p:sp>
          <p:sp>
            <p:nvSpPr>
              <p:cNvPr id="485391" name="Text Box 15"/>
              <p:cNvSpPr txBox="1">
                <a:spLocks noChangeArrowheads="1"/>
              </p:cNvSpPr>
              <p:nvPr/>
            </p:nvSpPr>
            <p:spPr bwMode="auto">
              <a:xfrm>
                <a:off x="113" y="2860"/>
                <a:ext cx="2177" cy="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Font typeface="Wingdings" charset="0"/>
                  <a:buNone/>
                  <a:defRPr/>
                </a:pPr>
                <a:r>
                  <a:rPr lang="en-GB" sz="1600" b="1">
                    <a:latin typeface="News Gothic" charset="0"/>
                    <a:ea typeface="ＭＳ Ｐゴシック" charset="0"/>
                  </a:rPr>
                  <a:t>K10 (warm temperate and mesic)</a:t>
                </a:r>
              </a:p>
              <a:p>
                <a:pPr>
                  <a:buFont typeface="Wingdings" charset="0"/>
                  <a:buNone/>
                  <a:defRPr/>
                </a:pPr>
                <a:r>
                  <a:rPr lang="en-GB" sz="1600">
                    <a:latin typeface="News Gothic" charset="0"/>
                    <a:ea typeface="ＭＳ Ｐゴシック" charset="0"/>
                  </a:rPr>
                  <a:t>Links Mediterranean regions in Australia with those in  Chile, South Africa, California and  Europe.</a:t>
                </a:r>
              </a:p>
            </p:txBody>
          </p:sp>
          <p:sp>
            <p:nvSpPr>
              <p:cNvPr id="485392" name="Line 16"/>
              <p:cNvSpPr>
                <a:spLocks noChangeShapeType="1"/>
              </p:cNvSpPr>
              <p:nvPr/>
            </p:nvSpPr>
            <p:spPr bwMode="auto">
              <a:xfrm rot="245180" flipV="1">
                <a:off x="2154" y="3012"/>
                <a:ext cx="1996" cy="4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buFont typeface="Wingdings" charset="0"/>
                  <a:buNone/>
                  <a:defRPr/>
                </a:pPr>
                <a:endParaRPr lang="en-US">
                  <a:latin typeface="News Gothic" charset="0"/>
                  <a:ea typeface="ＭＳ Ｐゴシック" charset="0"/>
                </a:endParaRPr>
              </a:p>
            </p:txBody>
          </p:sp>
          <p:sp>
            <p:nvSpPr>
              <p:cNvPr id="485393" name="Line 17"/>
              <p:cNvSpPr>
                <a:spLocks noChangeShapeType="1"/>
              </p:cNvSpPr>
              <p:nvPr/>
            </p:nvSpPr>
            <p:spPr bwMode="auto">
              <a:xfrm rot="537579" flipV="1">
                <a:off x="2245" y="2795"/>
                <a:ext cx="1724" cy="4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buFont typeface="Wingdings" charset="0"/>
                  <a:buNone/>
                  <a:defRPr/>
                </a:pPr>
                <a:endParaRPr lang="en-US">
                  <a:latin typeface="News Gothic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6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127507" cy="791650"/>
          </a:xfrm>
        </p:spPr>
        <p:txBody>
          <a:bodyPr/>
          <a:lstStyle/>
          <a:p>
            <a:pPr algn="ctr"/>
            <a:r>
              <a:rPr lang="en-GB" dirty="0" smtClean="0"/>
              <a:t>Developing the EBV’s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An on-going process</a:t>
            </a:r>
          </a:p>
          <a:p>
            <a:pPr lvl="1"/>
            <a:r>
              <a:rPr lang="en-GB" dirty="0" smtClean="0"/>
              <a:t>First steps at GEO BON adequacy report (2011)</a:t>
            </a:r>
          </a:p>
          <a:p>
            <a:pPr lvl="1"/>
            <a:r>
              <a:rPr lang="en-GB" dirty="0" smtClean="0"/>
              <a:t>ESA-</a:t>
            </a:r>
            <a:r>
              <a:rPr lang="en-GB" dirty="0" err="1" smtClean="0"/>
              <a:t>Frascati</a:t>
            </a:r>
            <a:r>
              <a:rPr lang="en-GB" dirty="0" smtClean="0"/>
              <a:t> workshop dedicated to identifying EBV’s with 35 experts (2012)</a:t>
            </a:r>
          </a:p>
          <a:p>
            <a:pPr lvl="1"/>
            <a:r>
              <a:rPr lang="en-GB" dirty="0" smtClean="0"/>
              <a:t>More meetings to come, emphasizing operationalization</a:t>
            </a:r>
          </a:p>
          <a:p>
            <a:r>
              <a:rPr lang="en-GB" dirty="0" smtClean="0"/>
              <a:t>An open process</a:t>
            </a:r>
          </a:p>
          <a:p>
            <a:pPr lvl="1"/>
            <a:r>
              <a:rPr lang="en-GB" dirty="0" smtClean="0"/>
              <a:t>Feedback is welcome and will be formally requested over the next few months, from scientists and other users</a:t>
            </a:r>
          </a:p>
          <a:p>
            <a:pPr lvl="1"/>
            <a:r>
              <a:rPr lang="en-GB" dirty="0" smtClean="0"/>
              <a:t>Information is publicly available and major paper in preparation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3CE13-8EB8-914F-A47D-EE4B32EF744D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840125"/>
          </a:xfrm>
        </p:spPr>
        <p:txBody>
          <a:bodyPr/>
          <a:lstStyle/>
          <a:p>
            <a:pPr algn="ctr"/>
            <a:r>
              <a:rPr lang="en-GB" dirty="0" smtClean="0"/>
              <a:t>Next steps for GEO BON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scheme of Essential Biodiversity variables and its link with indicators and ecosystem services has to be elaborated;</a:t>
            </a:r>
          </a:p>
          <a:p>
            <a:r>
              <a:rPr lang="en-GB" dirty="0" smtClean="0"/>
              <a:t>The marine stratification has to be elaborated based on the available products;</a:t>
            </a:r>
          </a:p>
          <a:p>
            <a:r>
              <a:rPr lang="en-GB" dirty="0" smtClean="0"/>
              <a:t>For every region in the world EBVs should be identified as well as the minimum number of observations and the way of observation;</a:t>
            </a:r>
          </a:p>
          <a:p>
            <a:r>
              <a:rPr lang="en-GB" dirty="0" smtClean="0"/>
              <a:t>Capacity building has to be set up for in situ and RS observations as well as data management;</a:t>
            </a:r>
          </a:p>
          <a:p>
            <a:r>
              <a:rPr lang="en-GB" dirty="0" smtClean="0"/>
              <a:t>Data sharing (including technical and political issues) is essential for global reporting.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791650"/>
          </a:xfrm>
        </p:spPr>
        <p:txBody>
          <a:bodyPr/>
          <a:lstStyle/>
          <a:p>
            <a:r>
              <a:rPr lang="nl-NL" dirty="0" err="1" smtClean="0"/>
              <a:t>Coastal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deep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 </a:t>
            </a:r>
            <a:r>
              <a:rPr lang="nl-NL" dirty="0" err="1" smtClean="0"/>
              <a:t>realms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" y="2421228"/>
            <a:ext cx="9074491" cy="25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5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1353086"/>
          </a:xfrm>
        </p:spPr>
        <p:txBody>
          <a:bodyPr/>
          <a:lstStyle/>
          <a:p>
            <a:pPr algn="ctr"/>
            <a:r>
              <a:rPr lang="en-GB" dirty="0" smtClean="0"/>
              <a:t>Relations with other tasks and external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6980"/>
            <a:ext cx="8229600" cy="4559980"/>
          </a:xfrm>
        </p:spPr>
        <p:txBody>
          <a:bodyPr/>
          <a:lstStyle/>
          <a:p>
            <a:r>
              <a:rPr lang="en-GB" dirty="0" smtClean="0"/>
              <a:t>Drivers: Land and Water use change, GEO agriculture, GEO land cover, GEO ocean, GEO disasters</a:t>
            </a:r>
          </a:p>
          <a:p>
            <a:r>
              <a:rPr lang="en-GB" dirty="0" smtClean="0"/>
              <a:t>Pressures:  GEO climate, GEO weather, GEO water, </a:t>
            </a:r>
          </a:p>
          <a:p>
            <a:r>
              <a:rPr lang="en-GB" dirty="0" smtClean="0"/>
              <a:t>Status: GEO BON, biodiversity status (EBVs), GEO forest, GEO ocean</a:t>
            </a:r>
          </a:p>
          <a:p>
            <a:r>
              <a:rPr lang="en-GB" dirty="0" smtClean="0"/>
              <a:t>Impact:  GEO BON, Biodiversity change (EBVs). GEO forest, GEO Ocean, GEO water</a:t>
            </a:r>
          </a:p>
          <a:p>
            <a:r>
              <a:rPr lang="en-GB" dirty="0" smtClean="0"/>
              <a:t>Response: </a:t>
            </a:r>
            <a:r>
              <a:rPr lang="en-GB" dirty="0"/>
              <a:t>National </a:t>
            </a:r>
            <a:r>
              <a:rPr lang="en-GB" dirty="0" smtClean="0"/>
              <a:t>governments, CBD, </a:t>
            </a:r>
            <a:r>
              <a:rPr lang="en-GB" dirty="0" err="1" smtClean="0"/>
              <a:t>Ramsar</a:t>
            </a:r>
            <a:r>
              <a:rPr lang="en-GB" dirty="0" smtClean="0"/>
              <a:t>, CITES, CMS, WCMC, IUCN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6046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GB" sz="2400" dirty="0" smtClean="0"/>
              <a:t>Thank you for your attention</a:t>
            </a:r>
            <a:endParaRPr lang="en-GB" sz="2400" dirty="0"/>
          </a:p>
        </p:txBody>
      </p:sp>
      <p:sp>
        <p:nvSpPr>
          <p:cNvPr id="174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0850" y="4776186"/>
            <a:ext cx="7148513" cy="1243614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>
                <a:hlinkClick r:id="rId2"/>
              </a:rPr>
              <a:t>http://www.earthobservations.org/geobon.shtml</a:t>
            </a:r>
            <a:endParaRPr lang="en-GB" dirty="0" smtClean="0"/>
          </a:p>
          <a:p>
            <a:pPr eaLnBrk="1" hangingPunct="1"/>
            <a:r>
              <a:rPr lang="en-GB" dirty="0" smtClean="0">
                <a:hlinkClick r:id="rId3"/>
              </a:rPr>
              <a:t>http://www.ebone.wur.nl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7" b="159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1650"/>
          </a:xfrm>
        </p:spPr>
        <p:txBody>
          <a:bodyPr/>
          <a:lstStyle/>
          <a:p>
            <a:pPr algn="ctr"/>
            <a:r>
              <a:rPr lang="en-GB" dirty="0" smtClean="0"/>
              <a:t>The complexity of biodiversity change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3CE13-8EB8-914F-A47D-EE4B32EF744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pic>
        <p:nvPicPr>
          <p:cNvPr id="3" name="Imagem 48" descr="hist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84141" y="1340768"/>
            <a:ext cx="73448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840125"/>
          </a:xfrm>
        </p:spPr>
        <p:txBody>
          <a:bodyPr/>
          <a:lstStyle/>
          <a:p>
            <a:pPr algn="ctr"/>
            <a:r>
              <a:rPr lang="en-GB" dirty="0" smtClean="0"/>
              <a:t>Gaps in biodiversity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F33AA-57F6-8D4A-85FC-DFEDB7244B42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5" name="Imagem 50" descr="LUC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93738"/>
            <a:ext cx="8074025" cy="5015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259468"/>
            <a:ext cx="309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Living Planet Index Populations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3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1353086"/>
          </a:xfrm>
        </p:spPr>
        <p:txBody>
          <a:bodyPr/>
          <a:lstStyle/>
          <a:p>
            <a:pPr algn="ctr"/>
            <a:r>
              <a:rPr lang="en-GB" dirty="0" smtClean="0"/>
              <a:t>2020 CBD goals: CBD as client for biodiversity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44714"/>
            <a:ext cx="8229600" cy="4612245"/>
          </a:xfrm>
        </p:spPr>
        <p:txBody>
          <a:bodyPr/>
          <a:lstStyle/>
          <a:p>
            <a:r>
              <a:rPr lang="en-GB" dirty="0" smtClean="0"/>
              <a:t>The CBD has defined 20 targets structured around 5 major strategic goals including underlying causes, direct pressures, state, benefits, and responses</a:t>
            </a:r>
          </a:p>
          <a:p>
            <a:r>
              <a:rPr lang="en-GB" dirty="0" smtClean="0"/>
              <a:t>Countries have to monitor progress towards each of the targets, but </a:t>
            </a:r>
          </a:p>
          <a:p>
            <a:pPr lvl="1"/>
            <a:r>
              <a:rPr lang="en-GB" dirty="0" smtClean="0"/>
              <a:t>Many countries are </a:t>
            </a:r>
            <a:r>
              <a:rPr lang="en-GB" dirty="0" smtClean="0"/>
              <a:t>just starting </a:t>
            </a:r>
            <a:r>
              <a:rPr lang="en-GB" dirty="0" smtClean="0"/>
              <a:t>up or revising their biodiversity observation programs</a:t>
            </a:r>
          </a:p>
          <a:p>
            <a:pPr lvl="1"/>
            <a:r>
              <a:rPr lang="en-GB" dirty="0" smtClean="0"/>
              <a:t>Countries and organizations often need guidance for setting up biodiversity observation programs</a:t>
            </a:r>
          </a:p>
          <a:p>
            <a:pPr lvl="1"/>
            <a:r>
              <a:rPr lang="en-GB" dirty="0" smtClean="0"/>
              <a:t>For international comparison </a:t>
            </a:r>
            <a:r>
              <a:rPr lang="en-GB" dirty="0" smtClean="0"/>
              <a:t>of biodiversity </a:t>
            </a:r>
            <a:r>
              <a:rPr lang="en-GB" dirty="0" smtClean="0"/>
              <a:t>data the scientific community and data users need to agree on what variables should be monitored for models and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F33AA-57F6-8D4A-85FC-DFEDB7244B4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2400"/>
            <a:ext cx="8180773" cy="1353086"/>
          </a:xfrm>
        </p:spPr>
        <p:txBody>
          <a:bodyPr/>
          <a:lstStyle/>
          <a:p>
            <a:pPr algn="ctr"/>
            <a:r>
              <a:rPr lang="en-GB" dirty="0" smtClean="0"/>
              <a:t>The need for Essential Biodiversity Variables (EBVs)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1246"/>
            <a:ext cx="8229600" cy="4505713"/>
          </a:xfrm>
        </p:spPr>
        <p:txBody>
          <a:bodyPr/>
          <a:lstStyle/>
          <a:p>
            <a:pPr lvl="0"/>
            <a:r>
              <a:rPr lang="en-GB" dirty="0" smtClean="0"/>
              <a:t>Can the observations needed to derive the &gt;100 indicators be organized into a relatively small number of Essential Biodiversity Variables?</a:t>
            </a:r>
          </a:p>
          <a:p>
            <a:pPr lvl="1"/>
            <a:r>
              <a:rPr lang="en-GB" dirty="0" smtClean="0"/>
              <a:t>Each essential variable talks to multiple indicators and targets and </a:t>
            </a:r>
          </a:p>
          <a:p>
            <a:pPr lvl="1"/>
            <a:r>
              <a:rPr lang="en-GB" dirty="0" smtClean="0"/>
              <a:t>Indicators and targets are informed by multiple essential variables</a:t>
            </a:r>
          </a:p>
          <a:p>
            <a:pPr lvl="0"/>
            <a:r>
              <a:rPr lang="en-GB" dirty="0" smtClean="0"/>
              <a:t>These variables could be consistently monitored and reported at the national scale by the parties, and contribute towards assessing both </a:t>
            </a:r>
            <a:r>
              <a:rPr lang="en-GB" b="1" dirty="0" smtClean="0"/>
              <a:t>national targets </a:t>
            </a:r>
            <a:r>
              <a:rPr lang="en-GB" dirty="0" smtClean="0"/>
              <a:t>and </a:t>
            </a:r>
            <a:r>
              <a:rPr lang="en-GB" b="1" dirty="0" smtClean="0"/>
              <a:t>global targets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9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77552"/>
            <a:ext cx="7824200" cy="9654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questions EBVs must help to answer through input in models and indicators</a:t>
            </a:r>
            <a:endParaRPr lang="en-GB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0405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is the magnitude of extinction and biodiversity change in time and space</a:t>
            </a:r>
            <a:r>
              <a:rPr lang="en-GB" i="1" dirty="0" smtClean="0"/>
              <a:t>? 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does biodiversity respond to the change in the major drivers (land use change, climate change, etc.)?</a:t>
            </a:r>
            <a:endParaRPr lang="en-GB" i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are the human consequences of changes in biodiversity, and are the levels of change beyond which the consequences abruptly increase? </a:t>
            </a:r>
          </a:p>
          <a:p>
            <a:pPr marL="514350" indent="-514350">
              <a:buAutoNum type="arabicPeriod"/>
            </a:pPr>
            <a:r>
              <a:rPr lang="en-GB" dirty="0" smtClean="0"/>
              <a:t>Are the collective actions we take to protect and restore biodiversity effective?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791650"/>
          </a:xfrm>
        </p:spPr>
        <p:txBody>
          <a:bodyPr/>
          <a:lstStyle/>
          <a:p>
            <a:r>
              <a:rPr lang="en-GB" dirty="0" smtClean="0"/>
              <a:t>Essential biodiversity variables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4955" y="1041646"/>
            <a:ext cx="8229600" cy="5190477"/>
          </a:xfrm>
        </p:spPr>
        <p:txBody>
          <a:bodyPr/>
          <a:lstStyle/>
          <a:p>
            <a:pPr lvl="0"/>
            <a:r>
              <a:rPr lang="en-GB" dirty="0" smtClean="0"/>
              <a:t>Characteristics of EBV’s</a:t>
            </a:r>
          </a:p>
          <a:p>
            <a:pPr lvl="1"/>
            <a:r>
              <a:rPr lang="en-GB" dirty="0" smtClean="0"/>
              <a:t>Ability to detect change</a:t>
            </a:r>
          </a:p>
          <a:p>
            <a:pPr lvl="1"/>
            <a:r>
              <a:rPr lang="en-GB" dirty="0" smtClean="0"/>
              <a:t>Quantifiable</a:t>
            </a:r>
          </a:p>
          <a:p>
            <a:pPr lvl="1"/>
            <a:r>
              <a:rPr lang="en-GB" dirty="0" smtClean="0"/>
              <a:t>Repeatable</a:t>
            </a:r>
          </a:p>
          <a:p>
            <a:pPr lvl="1"/>
            <a:r>
              <a:rPr lang="en-GB" dirty="0" smtClean="0"/>
              <a:t>Allow aggregation and disaggregation</a:t>
            </a:r>
          </a:p>
          <a:p>
            <a:pPr lvl="1"/>
            <a:r>
              <a:rPr lang="en-GB" dirty="0" smtClean="0"/>
              <a:t>Biological</a:t>
            </a:r>
          </a:p>
          <a:p>
            <a:pPr lvl="1"/>
            <a:r>
              <a:rPr lang="en-GB" dirty="0" smtClean="0"/>
              <a:t>State </a:t>
            </a:r>
          </a:p>
          <a:p>
            <a:r>
              <a:rPr lang="en-GB" dirty="0" smtClean="0"/>
              <a:t>Cover the different dimensions of biodiversity</a:t>
            </a:r>
          </a:p>
          <a:p>
            <a:pPr lvl="1"/>
            <a:r>
              <a:rPr lang="en-GB" dirty="0" smtClean="0"/>
              <a:t>Genetic diversity</a:t>
            </a:r>
          </a:p>
          <a:p>
            <a:pPr lvl="1"/>
            <a:r>
              <a:rPr lang="en-GB" dirty="0" smtClean="0"/>
              <a:t>Species populations and distributions</a:t>
            </a:r>
          </a:p>
          <a:p>
            <a:pPr lvl="1"/>
            <a:r>
              <a:rPr lang="en-GB" dirty="0" smtClean="0"/>
              <a:t>Ecosystems, ecosystem functioning and ecosystem services</a:t>
            </a:r>
          </a:p>
          <a:p>
            <a:pPr lvl="2"/>
            <a:endParaRPr lang="en-GB" dirty="0" smtClean="0"/>
          </a:p>
          <a:p>
            <a:pPr lvl="1"/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3CE13-8EB8-914F-A47D-EE4B32EF744D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1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019661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de-DE" dirty="0" smtClean="0"/>
              <a:t>The Position of EBVs </a:t>
            </a:r>
            <a:r>
              <a:rPr lang="en-GB" dirty="0"/>
              <a:t>in a societal context</a:t>
            </a:r>
            <a:endParaRPr lang="de-DE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1156609"/>
            <a:ext cx="7264260" cy="570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819" y="230188"/>
            <a:ext cx="8703631" cy="840125"/>
          </a:xfrm>
        </p:spPr>
        <p:txBody>
          <a:bodyPr/>
          <a:lstStyle/>
          <a:p>
            <a:pPr algn="ctr"/>
            <a:r>
              <a:rPr lang="en-GB" dirty="0" smtClean="0"/>
              <a:t>EBVs relations with AICHI Targets and CEO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dgm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" y="1766656"/>
            <a:ext cx="9133557" cy="41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BL 010412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948A8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1006</Words>
  <Application>Microsoft Office PowerPoint</Application>
  <PresentationFormat>On-screen Show (4:3)</PresentationFormat>
  <Paragraphs>199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Wageningen UR</vt:lpstr>
      <vt:lpstr> Essential Biodiversity Variables: towards an agreement on  a common approach for biodiversity</vt:lpstr>
      <vt:lpstr>The complexity of biodiversity change</vt:lpstr>
      <vt:lpstr>Gaps in biodiversity monitoring</vt:lpstr>
      <vt:lpstr>2020 CBD goals: CBD as client for biodiversity information</vt:lpstr>
      <vt:lpstr>The need for Essential Biodiversity Variables (EBVs)</vt:lpstr>
      <vt:lpstr>The questions EBVs must help to answer through input in models and indicators</vt:lpstr>
      <vt:lpstr>Essential biodiversity variables</vt:lpstr>
      <vt:lpstr>The Position of EBVs in a societal context</vt:lpstr>
      <vt:lpstr>EBVs relations with AICHI Targets and CEO</vt:lpstr>
      <vt:lpstr>CBD Targets and GEO SBA Map</vt:lpstr>
      <vt:lpstr>CBD Targets and GEO SBA Map</vt:lpstr>
      <vt:lpstr>PowerPoint Presentation</vt:lpstr>
      <vt:lpstr>Linking regions (1)</vt:lpstr>
      <vt:lpstr>Linking regions (2)</vt:lpstr>
      <vt:lpstr>Developing the EBV’s</vt:lpstr>
      <vt:lpstr>Next steps for GEO BON</vt:lpstr>
      <vt:lpstr>Coastal and deep sea realms</vt:lpstr>
      <vt:lpstr>Relations with other tasks and external links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Jongman, Rob</cp:lastModifiedBy>
  <cp:revision>372</cp:revision>
  <cp:lastPrinted>2012-05-03T15:30:05Z</cp:lastPrinted>
  <dcterms:created xsi:type="dcterms:W3CDTF">2011-09-29T08:30:03Z</dcterms:created>
  <dcterms:modified xsi:type="dcterms:W3CDTF">2012-08-30T06:52:07Z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BLNL.pptx</vt:lpwstr>
  </property>
</Properties>
</file>